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comments/comment3.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90" r:id="rId26"/>
    <p:sldId id="291" r:id="rId27"/>
    <p:sldId id="292" r:id="rId28"/>
    <p:sldId id="289" r:id="rId29"/>
    <p:sldId id="280" r:id="rId30"/>
    <p:sldId id="281" r:id="rId31"/>
    <p:sldId id="282" r:id="rId32"/>
    <p:sldId id="283" r:id="rId33"/>
    <p:sldId id="284" r:id="rId34"/>
    <p:sldId id="285" r:id="rId35"/>
    <p:sldId id="286" r:id="rId36"/>
    <p:sldId id="287" r:id="rId37"/>
    <p:sldId id="288" r:id="rId38"/>
  </p:sldIdLst>
  <p:sldSz cx="9144000" cy="5143500" type="screen16x9"/>
  <p:notesSz cx="6858000" cy="9144000"/>
  <p:embeddedFontLst>
    <p:embeddedFont>
      <p:font typeface="Calibri" panose="020F0502020204030204" pitchFamily="34" charset="0"/>
      <p:regular r:id="rId40"/>
      <p:bold r:id="rId41"/>
      <p:italic r:id="rId42"/>
      <p:boldItalic r:id="rId43"/>
    </p:embeddedFont>
    <p:embeddedFont>
      <p:font typeface="Wingdings 2" panose="05020102010507070707" pitchFamily="18" charset="2"/>
      <p:regular r:id="rId44"/>
    </p:embeddedFont>
    <p:embeddedFont>
      <p:font typeface="Roboto" panose="020B060402020202020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Yaye Mbékhé SARR"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3" d="100"/>
          <a:sy n="93" d="100"/>
        </p:scale>
        <p:origin x="726"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2-03-24T11:54:18.799" idx="2">
    <p:pos x="196" y="469"/>
    <p:text>Culture numérique (Malick)</p:text>
  </p:cm>
  <p:cm authorId="0" dt="2022-03-24T12:09:38.410" idx="1">
    <p:pos x="196" y="469"/>
    <p:text>Comprendre la transformation digitale</p:text>
  </p:cm>
  <p:cm authorId="0" dt="2022-03-24T12:09:38.410" idx="3">
    <p:pos x="196" y="469"/>
    <p:text>révolution numérique potentiel et opportunités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2-02-03T11:28:16.317" idx="4">
    <p:pos x="196" y="725"/>
    <p:text>abordé dans le cours d'initiation à l'informatique</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2-03-04T10:22:46.663" idx="5">
    <p:pos x="196" y="725"/>
    <p:text>voir module 2</p:text>
  </p:cm>
  <p:cm authorId="0" dt="2022-03-04T10:43:20.237" idx="6">
    <p:pos x="196" y="825"/>
    <p:text>professionnel, communication,</p:text>
  </p:cm>
  <p:cm authorId="0" dt="2022-03-04T10:43:20.237" idx="7">
    <p:pos x="196" y="825"/>
    <p:text>ajouter une partie sur le e-learning
Mooc, Google classroom,</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51978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91597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11dd3022bed_0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11dd3022bed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2318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1a7c015734_0_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11a7c015734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6159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11a7c015734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11a7c015734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Tous les cables sous marins à la date du 17 mars </a:t>
            </a:r>
            <a:endParaRPr/>
          </a:p>
        </p:txBody>
      </p:sp>
    </p:spTree>
    <p:extLst>
      <p:ext uri="{BB962C8B-B14F-4D97-AF65-F5344CB8AC3E}">
        <p14:creationId xmlns:p14="http://schemas.microsoft.com/office/powerpoint/2010/main" val="2087948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11a7c015734_0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11a7c015734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2739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11a7c015734_0_5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11a7c015734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8151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1a7c015734_0_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1a7c015734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Nous connectons nos ordinateurs à l'Internet et nous surfons sur le Web. </a:t>
            </a:r>
            <a:endParaRPr/>
          </a:p>
        </p:txBody>
      </p:sp>
    </p:spTree>
    <p:extLst>
      <p:ext uri="{BB962C8B-B14F-4D97-AF65-F5344CB8AC3E}">
        <p14:creationId xmlns:p14="http://schemas.microsoft.com/office/powerpoint/2010/main" val="3364692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11dd3022b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11dd3022be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4787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1a7c015734_0_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11a7c015734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3127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1a7c015734_1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11a7c015734_1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Création de contenu par les utilisateurs</a:t>
            </a:r>
            <a:endParaRPr/>
          </a:p>
          <a:p>
            <a:pPr marL="0" lvl="0" indent="0" algn="l" rtl="0">
              <a:spcBef>
                <a:spcPts val="0"/>
              </a:spcBef>
              <a:spcAft>
                <a:spcPts val="0"/>
              </a:spcAft>
              <a:buNone/>
            </a:pPr>
            <a:r>
              <a:rPr lang="fr"/>
              <a:t>Plateforme d’échange et de collaboration</a:t>
            </a:r>
            <a:endParaRPr/>
          </a:p>
        </p:txBody>
      </p:sp>
    </p:spTree>
    <p:extLst>
      <p:ext uri="{BB962C8B-B14F-4D97-AF65-F5344CB8AC3E}">
        <p14:creationId xmlns:p14="http://schemas.microsoft.com/office/powerpoint/2010/main" val="1920531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1d57b7dc82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1d57b7dc8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6656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1114471d99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1114471d99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34214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114471d997_0_1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1114471d997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insister sur l’utilisation du mail institutionnel</a:t>
            </a:r>
            <a:endParaRPr/>
          </a:p>
        </p:txBody>
      </p:sp>
    </p:spTree>
    <p:extLst>
      <p:ext uri="{BB962C8B-B14F-4D97-AF65-F5344CB8AC3E}">
        <p14:creationId xmlns:p14="http://schemas.microsoft.com/office/powerpoint/2010/main" val="24508112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11d57b7dc82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11d57b7dc82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Google drive: intègre des outils bureautiques Google Docs, Sheet et Slides, pour créer des documents de travail</a:t>
            </a:r>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061766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11eedd7c90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11eedd7c90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39688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11e206d90d5_0_1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11e206d90d5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55207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1a7c015734_1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11a7c015734_1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2423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11a7c015734_1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11a7c015734_1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48587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20e6a95007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120e6a9500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5456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120e6a95007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120e6a9500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988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11a7c015734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11a7c015734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65948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11a7c015734_1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11a7c015734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1650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1114471d997_0_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1114471d997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77969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11a7c015734_1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11a7c015734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2659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11a7c015734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11a7c015734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56866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11a7c015734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11a7c015734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12901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11a7c015734_1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11a7c015734_1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68540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11eedd7c902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11eedd7c90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184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1149574bef8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1149574bef8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6298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11dd3022bed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11dd3022be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6186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11dd3022bed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11dd3022be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Economie, social politique, educative (exemple UVS)</a:t>
            </a:r>
            <a:endParaRPr/>
          </a:p>
          <a:p>
            <a:pPr marL="0" lvl="0" indent="0" algn="l" rtl="0">
              <a:spcBef>
                <a:spcPts val="0"/>
              </a:spcBef>
              <a:spcAft>
                <a:spcPts val="0"/>
              </a:spcAft>
              <a:buClr>
                <a:schemeClr val="dk1"/>
              </a:buClr>
              <a:buSzPts val="1100"/>
              <a:buFont typeface="Arial"/>
              <a:buNone/>
            </a:pPr>
            <a:r>
              <a:rPr lang="fr"/>
              <a:t>économie: GAFA </a:t>
            </a:r>
            <a:endParaRPr/>
          </a:p>
          <a:p>
            <a:pPr marL="0" lvl="0" indent="0" algn="l" rtl="0">
              <a:spcBef>
                <a:spcPts val="0"/>
              </a:spcBef>
              <a:spcAft>
                <a:spcPts val="0"/>
              </a:spcAft>
              <a:buClr>
                <a:schemeClr val="dk1"/>
              </a:buClr>
              <a:buSzPts val="1100"/>
              <a:buFont typeface="Arial"/>
              <a:buNone/>
            </a:pPr>
            <a:r>
              <a:rPr lang="fr"/>
              <a:t>social: modification du travail,</a:t>
            </a:r>
            <a:endParaRPr/>
          </a:p>
          <a:p>
            <a:pPr marL="0" lvl="0" indent="0" algn="l" rtl="0">
              <a:spcBef>
                <a:spcPts val="0"/>
              </a:spcBef>
              <a:spcAft>
                <a:spcPts val="0"/>
              </a:spcAft>
              <a:buClr>
                <a:schemeClr val="dk1"/>
              </a:buClr>
              <a:buSzPts val="1100"/>
              <a:buFont typeface="Arial"/>
              <a:buNone/>
            </a:pPr>
            <a:r>
              <a:rPr lang="fr"/>
              <a:t>politique: campagne électorale sur les RS</a:t>
            </a:r>
            <a:endParaRPr/>
          </a:p>
          <a:p>
            <a:pPr marL="0" lvl="0" indent="0" algn="l" rtl="0">
              <a:spcBef>
                <a:spcPts val="0"/>
              </a:spcBef>
              <a:spcAft>
                <a:spcPts val="0"/>
              </a:spcAft>
              <a:buClr>
                <a:schemeClr val="dk1"/>
              </a:buClr>
              <a:buSzPts val="1100"/>
              <a:buFont typeface="Arial"/>
              <a:buNone/>
            </a:pPr>
            <a:r>
              <a:rPr lang="fr"/>
              <a:t>histoire: </a:t>
            </a:r>
            <a:endParaRPr/>
          </a:p>
          <a:p>
            <a:pPr marL="0" lvl="0" indent="0" algn="l" rtl="0">
              <a:spcBef>
                <a:spcPts val="0"/>
              </a:spcBef>
              <a:spcAft>
                <a:spcPts val="0"/>
              </a:spcAft>
              <a:buClr>
                <a:schemeClr val="dk1"/>
              </a:buClr>
              <a:buSzPts val="1100"/>
              <a:buFont typeface="Arial"/>
              <a:buNone/>
            </a:pPr>
            <a:r>
              <a:rPr lang="fr"/>
              <a:t>géopolitique: </a:t>
            </a:r>
            <a:endParaRPr/>
          </a:p>
          <a:p>
            <a:pPr marL="0" lvl="0" indent="0" algn="l" rtl="0">
              <a:spcBef>
                <a:spcPts val="0"/>
              </a:spcBef>
              <a:spcAft>
                <a:spcPts val="0"/>
              </a:spcAft>
              <a:buNone/>
            </a:pPr>
            <a:r>
              <a:rPr lang="fr"/>
              <a:t>pratiques: que font les gens </a:t>
            </a:r>
            <a:endParaRPr/>
          </a:p>
        </p:txBody>
      </p:sp>
    </p:spTree>
    <p:extLst>
      <p:ext uri="{BB962C8B-B14F-4D97-AF65-F5344CB8AC3E}">
        <p14:creationId xmlns:p14="http://schemas.microsoft.com/office/powerpoint/2010/main" val="4114541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11e206d90d5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1e206d90d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sz="1050">
                <a:solidFill>
                  <a:srgbClr val="202122"/>
                </a:solidFill>
                <a:highlight>
                  <a:srgbClr val="FFFFFF"/>
                </a:highlight>
              </a:rPr>
              <a:t>100 000 opérations par seconde</a:t>
            </a:r>
            <a:endParaRPr/>
          </a:p>
        </p:txBody>
      </p:sp>
    </p:spTree>
    <p:extLst>
      <p:ext uri="{BB962C8B-B14F-4D97-AF65-F5344CB8AC3E}">
        <p14:creationId xmlns:p14="http://schemas.microsoft.com/office/powerpoint/2010/main" val="1794124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11dd3022bed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11dd3022bed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AirBnB</a:t>
            </a:r>
            <a:endParaRPr/>
          </a:p>
        </p:txBody>
      </p:sp>
    </p:spTree>
    <p:extLst>
      <p:ext uri="{BB962C8B-B14F-4D97-AF65-F5344CB8AC3E}">
        <p14:creationId xmlns:p14="http://schemas.microsoft.com/office/powerpoint/2010/main" val="3305729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11dd3022bed_0_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11dd3022bed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
              <a:t>Expliquer que les données personnels des utilisateurs sont la contre partie de la gratuité des services</a:t>
            </a:r>
            <a:endParaRPr/>
          </a:p>
        </p:txBody>
      </p:sp>
    </p:spTree>
    <p:extLst>
      <p:ext uri="{BB962C8B-B14F-4D97-AF65-F5344CB8AC3E}">
        <p14:creationId xmlns:p14="http://schemas.microsoft.com/office/powerpoint/2010/main" val="411607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rmAutofit/>
          </a:bodyPr>
          <a:lstStyle>
            <a:lvl1pPr lvl="0" algn="ctr" rtl="0">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457200" y="1200150"/>
            <a:ext cx="4038600" cy="3394500"/>
          </a:xfrm>
          <a:prstGeom prst="rect">
            <a:avLst/>
          </a:prstGeom>
          <a:noFill/>
          <a:ln>
            <a:noFill/>
          </a:ln>
        </p:spPr>
        <p:txBody>
          <a:bodyPr spcFirstLastPara="1" wrap="square" lIns="91425" tIns="45700" rIns="91425" bIns="45700" anchor="t" anchorCtr="0">
            <a:norm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1200"/>
              </a:spcBef>
              <a:spcAft>
                <a:spcPts val="0"/>
              </a:spcAft>
              <a:buClr>
                <a:schemeClr val="dk1"/>
              </a:buClr>
              <a:buSzPts val="2400"/>
              <a:buChar char="○"/>
              <a:defRPr sz="2400"/>
            </a:lvl2pPr>
            <a:lvl3pPr marL="1371600" lvl="2" indent="-355600" algn="l" rtl="0">
              <a:spcBef>
                <a:spcPts val="1200"/>
              </a:spcBef>
              <a:spcAft>
                <a:spcPts val="0"/>
              </a:spcAft>
              <a:buClr>
                <a:schemeClr val="dk1"/>
              </a:buClr>
              <a:buSzPts val="2000"/>
              <a:buChar char="■"/>
              <a:defRPr sz="2000"/>
            </a:lvl3pPr>
            <a:lvl4pPr marL="1828800" lvl="3" indent="-342900" algn="l" rtl="0">
              <a:spcBef>
                <a:spcPts val="1200"/>
              </a:spcBef>
              <a:spcAft>
                <a:spcPts val="0"/>
              </a:spcAft>
              <a:buClr>
                <a:schemeClr val="dk1"/>
              </a:buClr>
              <a:buSzPts val="1800"/>
              <a:buChar char="●"/>
              <a:defRPr sz="1800"/>
            </a:lvl4pPr>
            <a:lvl5pPr marL="2286000" lvl="4" indent="-342900" algn="l" rtl="0">
              <a:spcBef>
                <a:spcPts val="1200"/>
              </a:spcBef>
              <a:spcAft>
                <a:spcPts val="0"/>
              </a:spcAft>
              <a:buClr>
                <a:schemeClr val="dk1"/>
              </a:buClr>
              <a:buSzPts val="1800"/>
              <a:buChar char="○"/>
              <a:defRPr sz="1800"/>
            </a:lvl5pPr>
            <a:lvl6pPr marL="2743200" lvl="5" indent="-342900" algn="l" rtl="0">
              <a:spcBef>
                <a:spcPts val="1200"/>
              </a:spcBef>
              <a:spcAft>
                <a:spcPts val="0"/>
              </a:spcAft>
              <a:buClr>
                <a:schemeClr val="dk1"/>
              </a:buClr>
              <a:buSzPts val="1800"/>
              <a:buChar char="■"/>
              <a:defRPr sz="1800"/>
            </a:lvl6pPr>
            <a:lvl7pPr marL="3200400" lvl="6" indent="-342900" algn="l" rtl="0">
              <a:spcBef>
                <a:spcPts val="1200"/>
              </a:spcBef>
              <a:spcAft>
                <a:spcPts val="0"/>
              </a:spcAft>
              <a:buClr>
                <a:schemeClr val="dk1"/>
              </a:buClr>
              <a:buSzPts val="1800"/>
              <a:buChar char="●"/>
              <a:defRPr sz="1800"/>
            </a:lvl7pPr>
            <a:lvl8pPr marL="3657600" lvl="7" indent="-342900" algn="l" rtl="0">
              <a:spcBef>
                <a:spcPts val="1200"/>
              </a:spcBef>
              <a:spcAft>
                <a:spcPts val="0"/>
              </a:spcAft>
              <a:buClr>
                <a:schemeClr val="dk1"/>
              </a:buClr>
              <a:buSzPts val="1800"/>
              <a:buChar char="○"/>
              <a:defRPr sz="1800"/>
            </a:lvl8pPr>
            <a:lvl9pPr marL="4114800" lvl="8" indent="-342900" algn="l" rtl="0">
              <a:spcBef>
                <a:spcPts val="1200"/>
              </a:spcBef>
              <a:spcAft>
                <a:spcPts val="1200"/>
              </a:spcAft>
              <a:buClr>
                <a:schemeClr val="dk1"/>
              </a:buClr>
              <a:buSzPts val="1800"/>
              <a:buChar char="■"/>
              <a:defRPr sz="1800"/>
            </a:lvl9pPr>
          </a:lstStyle>
          <a:p>
            <a:endParaRPr/>
          </a:p>
        </p:txBody>
      </p:sp>
      <p:sp>
        <p:nvSpPr>
          <p:cNvPr id="53" name="Google Shape;53;p13"/>
          <p:cNvSpPr txBox="1">
            <a:spLocks noGrp="1"/>
          </p:cNvSpPr>
          <p:nvPr>
            <p:ph type="body" idx="2"/>
          </p:nvPr>
        </p:nvSpPr>
        <p:spPr>
          <a:xfrm>
            <a:off x="4648200" y="1200150"/>
            <a:ext cx="4038600" cy="3394500"/>
          </a:xfrm>
          <a:prstGeom prst="rect">
            <a:avLst/>
          </a:prstGeom>
          <a:noFill/>
          <a:ln>
            <a:noFill/>
          </a:ln>
        </p:spPr>
        <p:txBody>
          <a:bodyPr spcFirstLastPara="1" wrap="square" lIns="91425" tIns="45700" rIns="91425" bIns="45700" anchor="t" anchorCtr="0">
            <a:norm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1200"/>
              </a:spcBef>
              <a:spcAft>
                <a:spcPts val="0"/>
              </a:spcAft>
              <a:buClr>
                <a:schemeClr val="dk1"/>
              </a:buClr>
              <a:buSzPts val="2400"/>
              <a:buChar char="○"/>
              <a:defRPr sz="2400"/>
            </a:lvl2pPr>
            <a:lvl3pPr marL="1371600" lvl="2" indent="-355600" algn="l" rtl="0">
              <a:spcBef>
                <a:spcPts val="1200"/>
              </a:spcBef>
              <a:spcAft>
                <a:spcPts val="0"/>
              </a:spcAft>
              <a:buClr>
                <a:schemeClr val="dk1"/>
              </a:buClr>
              <a:buSzPts val="2000"/>
              <a:buChar char="■"/>
              <a:defRPr sz="2000"/>
            </a:lvl3pPr>
            <a:lvl4pPr marL="1828800" lvl="3" indent="-342900" algn="l" rtl="0">
              <a:spcBef>
                <a:spcPts val="1200"/>
              </a:spcBef>
              <a:spcAft>
                <a:spcPts val="0"/>
              </a:spcAft>
              <a:buClr>
                <a:schemeClr val="dk1"/>
              </a:buClr>
              <a:buSzPts val="1800"/>
              <a:buChar char="●"/>
              <a:defRPr sz="1800"/>
            </a:lvl4pPr>
            <a:lvl5pPr marL="2286000" lvl="4" indent="-342900" algn="l" rtl="0">
              <a:spcBef>
                <a:spcPts val="1200"/>
              </a:spcBef>
              <a:spcAft>
                <a:spcPts val="0"/>
              </a:spcAft>
              <a:buClr>
                <a:schemeClr val="dk1"/>
              </a:buClr>
              <a:buSzPts val="1800"/>
              <a:buChar char="○"/>
              <a:defRPr sz="1800"/>
            </a:lvl5pPr>
            <a:lvl6pPr marL="2743200" lvl="5" indent="-342900" algn="l" rtl="0">
              <a:spcBef>
                <a:spcPts val="1200"/>
              </a:spcBef>
              <a:spcAft>
                <a:spcPts val="0"/>
              </a:spcAft>
              <a:buClr>
                <a:schemeClr val="dk1"/>
              </a:buClr>
              <a:buSzPts val="1800"/>
              <a:buChar char="■"/>
              <a:defRPr sz="1800"/>
            </a:lvl6pPr>
            <a:lvl7pPr marL="3200400" lvl="6" indent="-342900" algn="l" rtl="0">
              <a:spcBef>
                <a:spcPts val="1200"/>
              </a:spcBef>
              <a:spcAft>
                <a:spcPts val="0"/>
              </a:spcAft>
              <a:buClr>
                <a:schemeClr val="dk1"/>
              </a:buClr>
              <a:buSzPts val="1800"/>
              <a:buChar char="●"/>
              <a:defRPr sz="1800"/>
            </a:lvl7pPr>
            <a:lvl8pPr marL="3657600" lvl="7" indent="-342900" algn="l" rtl="0">
              <a:spcBef>
                <a:spcPts val="1200"/>
              </a:spcBef>
              <a:spcAft>
                <a:spcPts val="0"/>
              </a:spcAft>
              <a:buClr>
                <a:schemeClr val="dk1"/>
              </a:buClr>
              <a:buSzPts val="1800"/>
              <a:buChar char="○"/>
              <a:defRPr sz="1800"/>
            </a:lvl8pPr>
            <a:lvl9pPr marL="4114800" lvl="8" indent="-342900" algn="l" rtl="0">
              <a:spcBef>
                <a:spcPts val="1200"/>
              </a:spcBef>
              <a:spcAft>
                <a:spcPts val="1200"/>
              </a:spcAft>
              <a:buClr>
                <a:schemeClr val="dk1"/>
              </a:buClr>
              <a:buSzPts val="1800"/>
              <a:buChar char="■"/>
              <a:defRPr sz="1800"/>
            </a:lvl9pPr>
          </a:lstStyle>
          <a:p>
            <a:endParaRPr/>
          </a:p>
        </p:txBody>
      </p:sp>
      <p:sp>
        <p:nvSpPr>
          <p:cNvPr id="54" name="Google Shape;54;p13"/>
          <p:cNvSpPr txBox="1">
            <a:spLocks noGrp="1"/>
          </p:cNvSpPr>
          <p:nvPr>
            <p:ph type="dt" idx="10"/>
          </p:nvPr>
        </p:nvSpPr>
        <p:spPr>
          <a:xfrm>
            <a:off x="1801090" y="4767263"/>
            <a:ext cx="12978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5" name="Google Shape;55;p1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6" name="Google Shape;56;p13"/>
          <p:cNvSpPr txBox="1">
            <a:spLocks noGrp="1"/>
          </p:cNvSpPr>
          <p:nvPr>
            <p:ph type="sldNum" idx="12"/>
          </p:nvPr>
        </p:nvSpPr>
        <p:spPr>
          <a:xfrm>
            <a:off x="6068310" y="4767263"/>
            <a:ext cx="722100" cy="273900"/>
          </a:xfrm>
          <a:prstGeom prst="rect">
            <a:avLst/>
          </a:prstGeom>
          <a:noFill/>
          <a:ln>
            <a:noFill/>
          </a:ln>
        </p:spPr>
        <p:txBody>
          <a:bodyPr spcFirstLastPara="1" wrap="square" lIns="91425" tIns="45700" rIns="91425" bIns="45700"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hyperlink" Target="https://cours-informatique-gratuit.fr/dictionnaire/arobase/" TargetMode="External"/><Relationship Id="rId3" Type="http://schemas.openxmlformats.org/officeDocument/2006/relationships/hyperlink" Target="https://cours-informatique-gratuit.fr/dictionnaire/mail/" TargetMode="External"/><Relationship Id="rId7" Type="http://schemas.openxmlformats.org/officeDocument/2006/relationships/hyperlink" Target="https://cours-informatique-gratuit.fr/dictionnaire/adresse-mail/"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hyperlink" Target="https://cours-informatique-gratuit.fr/dictionnaire/navigateur-internet/" TargetMode="External"/><Relationship Id="rId11" Type="http://schemas.openxmlformats.org/officeDocument/2006/relationships/image" Target="../media/image21.png"/><Relationship Id="rId5" Type="http://schemas.openxmlformats.org/officeDocument/2006/relationships/hyperlink" Target="https://cours-informatique-gratuit.fr/dictionnaire/logiciel/" TargetMode="External"/><Relationship Id="rId10" Type="http://schemas.openxmlformats.org/officeDocument/2006/relationships/image" Target="../media/image20.jpg"/><Relationship Id="rId4" Type="http://schemas.openxmlformats.org/officeDocument/2006/relationships/hyperlink" Target="https://cours-informatique-gratuit.fr/dictionnaire/webmail/" TargetMode="External"/><Relationship Id="rId9" Type="http://schemas.openxmlformats.org/officeDocument/2006/relationships/image" Target="../media/image19.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6.jpg"/><Relationship Id="rId7"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ctr" rtl="0">
              <a:lnSpc>
                <a:spcPct val="115000"/>
              </a:lnSpc>
              <a:spcBef>
                <a:spcPts val="0"/>
              </a:spcBef>
              <a:spcAft>
                <a:spcPts val="1200"/>
              </a:spcAft>
              <a:buClr>
                <a:schemeClr val="dk1"/>
              </a:buClr>
              <a:buSzPts val="1100"/>
              <a:buFont typeface="Arial"/>
              <a:buNone/>
            </a:pPr>
            <a:r>
              <a:rPr lang="fr" sz="3000">
                <a:solidFill>
                  <a:schemeClr val="dk2"/>
                </a:solidFill>
              </a:rPr>
              <a:t>Module 1 : Culture numérique</a:t>
            </a:r>
            <a:endParaRPr sz="3000"/>
          </a:p>
        </p:txBody>
      </p:sp>
      <p:sp>
        <p:nvSpPr>
          <p:cNvPr id="62" name="Google Shape;62;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fr"/>
              <a:t>UE Transversales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Inconvénients </a:t>
            </a:r>
            <a:endParaRPr/>
          </a:p>
        </p:txBody>
      </p:sp>
      <p:sp>
        <p:nvSpPr>
          <p:cNvPr id="126" name="Google Shape;126;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marR="0" lvl="0" indent="-342900" algn="l" rtl="0">
              <a:lnSpc>
                <a:spcPct val="115000"/>
              </a:lnSpc>
              <a:spcBef>
                <a:spcPts val="0"/>
              </a:spcBef>
              <a:spcAft>
                <a:spcPts val="0"/>
              </a:spcAft>
              <a:buSzPts val="1800"/>
              <a:buChar char="●"/>
            </a:pPr>
            <a:r>
              <a:rPr lang="fr"/>
              <a:t>Addiction</a:t>
            </a:r>
            <a:endParaRPr/>
          </a:p>
          <a:p>
            <a:pPr marL="457200" marR="0" lvl="0" indent="-342900" algn="l" rtl="0">
              <a:lnSpc>
                <a:spcPct val="115000"/>
              </a:lnSpc>
              <a:spcBef>
                <a:spcPts val="0"/>
              </a:spcBef>
              <a:spcAft>
                <a:spcPts val="0"/>
              </a:spcAft>
              <a:buSzPts val="1800"/>
              <a:buChar char="●"/>
            </a:pPr>
            <a:r>
              <a:rPr lang="fr"/>
              <a:t>Eloignement entre les membres de la famille: moins de chaleur humaine</a:t>
            </a:r>
            <a:endParaRPr/>
          </a:p>
          <a:p>
            <a:pPr marL="457200" marR="0" lvl="0" indent="-342900" algn="l" rtl="0">
              <a:lnSpc>
                <a:spcPct val="115000"/>
              </a:lnSpc>
              <a:spcBef>
                <a:spcPts val="0"/>
              </a:spcBef>
              <a:spcAft>
                <a:spcPts val="0"/>
              </a:spcAft>
              <a:buSzPts val="1800"/>
              <a:buChar char="●"/>
            </a:pPr>
            <a:r>
              <a:rPr lang="fr"/>
              <a:t>Vie privée étalée sur la place publique</a:t>
            </a:r>
            <a:endParaRPr/>
          </a:p>
          <a:p>
            <a:pPr marL="457200" marR="0" lvl="0" indent="-342900" algn="l" rtl="0">
              <a:lnSpc>
                <a:spcPct val="115000"/>
              </a:lnSpc>
              <a:spcBef>
                <a:spcPts val="0"/>
              </a:spcBef>
              <a:spcAft>
                <a:spcPts val="0"/>
              </a:spcAft>
              <a:buSzPts val="1800"/>
              <a:buChar char="●"/>
            </a:pPr>
            <a:r>
              <a:rPr lang="fr"/>
              <a:t>Dépendance à l’Internet</a:t>
            </a:r>
            <a:endParaRPr/>
          </a:p>
          <a:p>
            <a:pPr marL="457200" marR="0" lvl="0" indent="-342900" algn="l" rtl="0">
              <a:lnSpc>
                <a:spcPct val="115000"/>
              </a:lnSpc>
              <a:spcBef>
                <a:spcPts val="0"/>
              </a:spcBef>
              <a:spcAft>
                <a:spcPts val="0"/>
              </a:spcAft>
              <a:buSzPts val="1800"/>
              <a:buChar char="●"/>
            </a:pPr>
            <a:r>
              <a:rPr lang="fr"/>
              <a:t>Perte de patience</a:t>
            </a:r>
            <a:endParaRPr/>
          </a:p>
          <a:p>
            <a:pPr marL="457200" marR="0" lvl="0" indent="-342900" algn="l" rtl="0">
              <a:lnSpc>
                <a:spcPct val="115000"/>
              </a:lnSpc>
              <a:spcBef>
                <a:spcPts val="0"/>
              </a:spcBef>
              <a:spcAft>
                <a:spcPts val="0"/>
              </a:spcAft>
              <a:buSzPts val="1800"/>
              <a:buChar char="●"/>
            </a:pPr>
            <a:r>
              <a:rPr lang="fr"/>
              <a:t>Cyber-crimininalité</a:t>
            </a:r>
            <a:endParaRPr/>
          </a:p>
          <a:p>
            <a:pPr marL="457200" marR="0" lvl="0" indent="-342900" algn="l" rtl="0">
              <a:lnSpc>
                <a:spcPct val="115000"/>
              </a:lnSpc>
              <a:spcBef>
                <a:spcPts val="0"/>
              </a:spcBef>
              <a:spcAft>
                <a:spcPts val="0"/>
              </a:spcAft>
              <a:buSzPts val="1800"/>
              <a:buChar char="●"/>
            </a:pPr>
            <a:r>
              <a:rPr lang="fr"/>
              <a:t>Perversion des mœurs</a:t>
            </a:r>
            <a:endParaRPr/>
          </a:p>
          <a:p>
            <a:pPr marL="457200" marR="0" lvl="0" indent="-342900" algn="l" rtl="0">
              <a:lnSpc>
                <a:spcPct val="115000"/>
              </a:lnSpc>
              <a:spcBef>
                <a:spcPts val="0"/>
              </a:spcBef>
              <a:spcAft>
                <a:spcPts val="0"/>
              </a:spcAft>
              <a:buSzPts val="1800"/>
              <a:buChar char="●"/>
            </a:pPr>
            <a:r>
              <a:rPr lang="fr"/>
              <a:t>Plus de stress: on est au courant de tout en temps réel</a:t>
            </a:r>
            <a:endParaRPr sz="1625">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Internet: Interconnexion de réseaux </a:t>
            </a:r>
            <a:endParaRPr/>
          </a:p>
        </p:txBody>
      </p:sp>
      <p:sp>
        <p:nvSpPr>
          <p:cNvPr id="132" name="Google Shape;132;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a:t>Un réseau informatique est un ensemble d'ordinateurs reliés entre eux et qui peuvent échanger des informations</a:t>
            </a:r>
            <a:endParaRPr/>
          </a:p>
          <a:p>
            <a:pPr marL="457200" lvl="0" indent="-342900" algn="l" rtl="0">
              <a:spcBef>
                <a:spcPts val="0"/>
              </a:spcBef>
              <a:spcAft>
                <a:spcPts val="0"/>
              </a:spcAft>
              <a:buSzPts val="1800"/>
              <a:buChar char="●"/>
            </a:pPr>
            <a:r>
              <a:rPr lang="fr"/>
              <a:t>Internet est un réseau mondial. C’est L’interconnexion des réseaux informatiques “le réseau de réseaux”. </a:t>
            </a:r>
            <a:endParaRPr/>
          </a:p>
          <a:p>
            <a:pPr marL="457200" lvl="0" indent="-342900" algn="l" rtl="0">
              <a:spcBef>
                <a:spcPts val="0"/>
              </a:spcBef>
              <a:spcAft>
                <a:spcPts val="0"/>
              </a:spcAft>
              <a:buSzPts val="1800"/>
              <a:buChar char="●"/>
            </a:pPr>
            <a:r>
              <a:rPr lang="fr"/>
              <a:t>Un machine est Identifié dans le réseau par une adresse IP </a:t>
            </a:r>
            <a:endParaRPr/>
          </a:p>
          <a:p>
            <a:pPr marL="457200" lvl="0" indent="0" algn="l" rtl="0">
              <a:spcBef>
                <a:spcPts val="1200"/>
              </a:spcBef>
              <a:spcAft>
                <a:spcPts val="120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L’infrastructure physique : Câblage </a:t>
            </a:r>
            <a:endParaRPr/>
          </a:p>
        </p:txBody>
      </p:sp>
      <p:sp>
        <p:nvSpPr>
          <p:cNvPr id="138" name="Google Shape;138;p25"/>
          <p:cNvSpPr txBox="1">
            <a:spLocks noGrp="1"/>
          </p:cNvSpPr>
          <p:nvPr>
            <p:ph type="body" idx="1"/>
          </p:nvPr>
        </p:nvSpPr>
        <p:spPr>
          <a:xfrm>
            <a:off x="311700" y="4640100"/>
            <a:ext cx="8520600" cy="503400"/>
          </a:xfrm>
          <a:prstGeom prst="rect">
            <a:avLst/>
          </a:prstGeom>
        </p:spPr>
        <p:txBody>
          <a:bodyPr spcFirstLastPara="1" wrap="square" lIns="91425" tIns="91425" rIns="91425" bIns="91425" anchor="t" anchorCtr="0">
            <a:normAutofit fontScale="85000" lnSpcReduction="20000"/>
          </a:bodyPr>
          <a:lstStyle/>
          <a:p>
            <a:pPr marL="0" lvl="0" indent="0" algn="l" rtl="0">
              <a:spcBef>
                <a:spcPts val="0"/>
              </a:spcBef>
              <a:spcAft>
                <a:spcPts val="1200"/>
              </a:spcAft>
              <a:buNone/>
            </a:pPr>
            <a:r>
              <a:rPr lang="fr" sz="1300"/>
              <a:t>Source: https://www.submarinecablemap.com/</a:t>
            </a:r>
            <a:endParaRPr sz="1300"/>
          </a:p>
        </p:txBody>
      </p:sp>
      <p:pic>
        <p:nvPicPr>
          <p:cNvPr id="139" name="Google Shape;139;p25"/>
          <p:cNvPicPr preferRelativeResize="0"/>
          <p:nvPr/>
        </p:nvPicPr>
        <p:blipFill rotWithShape="1">
          <a:blip r:embed="rId3">
            <a:alphaModFix/>
          </a:blip>
          <a:srcRect t="13103"/>
          <a:stretch/>
        </p:blipFill>
        <p:spPr>
          <a:xfrm>
            <a:off x="930175" y="1118100"/>
            <a:ext cx="6966076" cy="34216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Infrastructure physique: Data center</a:t>
            </a:r>
            <a:endParaRPr/>
          </a:p>
        </p:txBody>
      </p:sp>
      <p:sp>
        <p:nvSpPr>
          <p:cNvPr id="145" name="Google Shape;145;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a:t>Centre de données : désigne un lieu physique où sont regroupés différents équipements informatiques, tels que des ordinateurs, des serveurs, etc. </a:t>
            </a:r>
            <a:endParaRPr/>
          </a:p>
          <a:p>
            <a:pPr marL="457200" lvl="0" indent="-342900" algn="l" rtl="0">
              <a:spcBef>
                <a:spcPts val="0"/>
              </a:spcBef>
              <a:spcAft>
                <a:spcPts val="0"/>
              </a:spcAft>
              <a:buSzPts val="1800"/>
              <a:buChar char="●"/>
            </a:pPr>
            <a:r>
              <a:rPr lang="fr"/>
              <a:t>Sert à stocker des informations utiles au bon fonctionnement d'une entreprise.</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1200"/>
              </a:spcAft>
              <a:buNone/>
            </a:pPr>
            <a:endParaRPr/>
          </a:p>
        </p:txBody>
      </p:sp>
      <p:pic>
        <p:nvPicPr>
          <p:cNvPr id="146" name="Google Shape;146;p26"/>
          <p:cNvPicPr preferRelativeResize="0"/>
          <p:nvPr/>
        </p:nvPicPr>
        <p:blipFill>
          <a:blip r:embed="rId3">
            <a:alphaModFix/>
          </a:blip>
          <a:stretch>
            <a:fillRect/>
          </a:stretch>
        </p:blipFill>
        <p:spPr>
          <a:xfrm>
            <a:off x="575051" y="2571750"/>
            <a:ext cx="3996948" cy="2213500"/>
          </a:xfrm>
          <a:prstGeom prst="rect">
            <a:avLst/>
          </a:prstGeom>
          <a:noFill/>
          <a:ln>
            <a:noFill/>
          </a:ln>
        </p:spPr>
      </p:pic>
      <p:pic>
        <p:nvPicPr>
          <p:cNvPr id="147" name="Google Shape;147;p26"/>
          <p:cNvPicPr preferRelativeResize="0"/>
          <p:nvPr/>
        </p:nvPicPr>
        <p:blipFill>
          <a:blip r:embed="rId4">
            <a:alphaModFix/>
          </a:blip>
          <a:stretch>
            <a:fillRect/>
          </a:stretch>
        </p:blipFill>
        <p:spPr>
          <a:xfrm>
            <a:off x="5147050" y="2571750"/>
            <a:ext cx="3700306" cy="221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Services d’internet </a:t>
            </a:r>
            <a:endParaRPr/>
          </a:p>
        </p:txBody>
      </p:sp>
      <p:sp>
        <p:nvSpPr>
          <p:cNvPr id="153" name="Google Shape;153;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a:t>Courrier électronique (SMTP)</a:t>
            </a:r>
            <a:endParaRPr/>
          </a:p>
          <a:p>
            <a:pPr marL="457200" lvl="0" indent="-342900" algn="l" rtl="0">
              <a:spcBef>
                <a:spcPts val="0"/>
              </a:spcBef>
              <a:spcAft>
                <a:spcPts val="0"/>
              </a:spcAft>
              <a:buSzPts val="1800"/>
              <a:buChar char="●"/>
            </a:pPr>
            <a:r>
              <a:rPr lang="fr"/>
              <a:t>Partage de fichiers (FTP)</a:t>
            </a:r>
            <a:endParaRPr/>
          </a:p>
          <a:p>
            <a:pPr marL="457200" lvl="0" indent="-342900" algn="l" rtl="0">
              <a:spcBef>
                <a:spcPts val="0"/>
              </a:spcBef>
              <a:spcAft>
                <a:spcPts val="0"/>
              </a:spcAft>
              <a:buSzPts val="1800"/>
              <a:buChar char="●"/>
            </a:pPr>
            <a:r>
              <a:rPr lang="fr"/>
              <a:t>Le World Wide Web</a:t>
            </a:r>
            <a:endParaRPr/>
          </a:p>
          <a:p>
            <a:pPr marL="457200" lvl="0" indent="-342900" algn="l" rtl="0">
              <a:spcBef>
                <a:spcPts val="0"/>
              </a:spcBef>
              <a:spcAft>
                <a:spcPts val="0"/>
              </a:spcAft>
              <a:buSzPts val="1800"/>
              <a:buChar char="●"/>
            </a:pPr>
            <a:r>
              <a:rPr lang="fr"/>
              <a:t>Voix sur IP</a:t>
            </a:r>
            <a:endParaRPr/>
          </a:p>
          <a:p>
            <a:pPr marL="457200" lvl="0" indent="-342900" algn="l" rtl="0">
              <a:spcBef>
                <a:spcPts val="0"/>
              </a:spcBef>
              <a:spcAft>
                <a:spcPts val="0"/>
              </a:spcAft>
              <a:buSzPts val="1800"/>
              <a:buChar char="●"/>
            </a:pPr>
            <a:r>
              <a:rPr lang="fr"/>
              <a:t>etc.</a:t>
            </a:r>
            <a:endParaRPr/>
          </a:p>
        </p:txBody>
      </p:sp>
      <p:pic>
        <p:nvPicPr>
          <p:cNvPr id="154" name="Google Shape;154;p27"/>
          <p:cNvPicPr preferRelativeResize="0"/>
          <p:nvPr/>
        </p:nvPicPr>
        <p:blipFill rotWithShape="1">
          <a:blip r:embed="rId3">
            <a:alphaModFix/>
          </a:blip>
          <a:srcRect l="12518" t="2838" r="11883" b="4397"/>
          <a:stretch/>
        </p:blipFill>
        <p:spPr>
          <a:xfrm>
            <a:off x="4572000" y="1152475"/>
            <a:ext cx="4180525" cy="3025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Différence Internet et Web</a:t>
            </a:r>
            <a:endParaRPr/>
          </a:p>
        </p:txBody>
      </p:sp>
      <p:sp>
        <p:nvSpPr>
          <p:cNvPr id="160" name="Google Shape;160;p28"/>
          <p:cNvSpPr txBox="1">
            <a:spLocks noGrp="1"/>
          </p:cNvSpPr>
          <p:nvPr>
            <p:ph type="body" idx="1"/>
          </p:nvPr>
        </p:nvSpPr>
        <p:spPr>
          <a:xfrm>
            <a:off x="314475" y="1326175"/>
            <a:ext cx="4260300" cy="35292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a:t>L'Internet donne l'infrastructure de communication, le Web est une des applications de cette infrastructure parmi d'autres applications telles que le courrier, le téléphone sur IP, etc. </a:t>
            </a:r>
            <a:endParaRPr/>
          </a:p>
        </p:txBody>
      </p:sp>
      <p:sp>
        <p:nvSpPr>
          <p:cNvPr id="161" name="Google Shape;161;p28"/>
          <p:cNvSpPr txBox="1"/>
          <p:nvPr/>
        </p:nvSpPr>
        <p:spPr>
          <a:xfrm>
            <a:off x="4903950" y="3691200"/>
            <a:ext cx="1996500" cy="46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fr" sz="1800">
                <a:solidFill>
                  <a:schemeClr val="dk2"/>
                </a:solidFill>
              </a:rPr>
              <a:t>Tim Berners-Lee</a:t>
            </a:r>
            <a:endParaRPr sz="1800">
              <a:solidFill>
                <a:schemeClr val="dk2"/>
              </a:solidFill>
            </a:endParaRPr>
          </a:p>
        </p:txBody>
      </p:sp>
      <p:pic>
        <p:nvPicPr>
          <p:cNvPr id="162" name="Google Shape;162;p28"/>
          <p:cNvPicPr preferRelativeResize="0"/>
          <p:nvPr/>
        </p:nvPicPr>
        <p:blipFill>
          <a:blip r:embed="rId3">
            <a:alphaModFix/>
          </a:blip>
          <a:stretch>
            <a:fillRect/>
          </a:stretch>
        </p:blipFill>
        <p:spPr>
          <a:xfrm>
            <a:off x="4759250" y="1326175"/>
            <a:ext cx="3992899" cy="2365025"/>
          </a:xfrm>
          <a:prstGeom prst="rect">
            <a:avLst/>
          </a:prstGeom>
          <a:noFill/>
          <a:ln>
            <a:noFill/>
          </a:ln>
        </p:spPr>
      </p:pic>
      <p:sp>
        <p:nvSpPr>
          <p:cNvPr id="163" name="Google Shape;163;p28"/>
          <p:cNvSpPr txBox="1"/>
          <p:nvPr/>
        </p:nvSpPr>
        <p:spPr>
          <a:xfrm>
            <a:off x="7229625" y="3691200"/>
            <a:ext cx="1522500" cy="46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fr" sz="1800">
                <a:solidFill>
                  <a:schemeClr val="dk2"/>
                </a:solidFill>
              </a:rPr>
              <a:t>Vinton Cerf</a:t>
            </a:r>
            <a:endParaRPr sz="1800">
              <a:solidFill>
                <a:schemeClr val="dk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Historique du Web</a:t>
            </a:r>
            <a:endParaRPr/>
          </a:p>
        </p:txBody>
      </p:sp>
      <p:sp>
        <p:nvSpPr>
          <p:cNvPr id="169" name="Google Shape;169;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92500" lnSpcReduction="20000"/>
          </a:bodyPr>
          <a:lstStyle/>
          <a:p>
            <a:pPr marL="457200" lvl="0" indent="-334327" algn="l" rtl="0">
              <a:spcBef>
                <a:spcPts val="0"/>
              </a:spcBef>
              <a:spcAft>
                <a:spcPts val="0"/>
              </a:spcAft>
              <a:buSzPct val="100000"/>
              <a:buChar char="●"/>
            </a:pPr>
            <a:r>
              <a:rPr lang="fr"/>
              <a:t>1946 : invention de la notion d’hypertexte</a:t>
            </a:r>
            <a:endParaRPr/>
          </a:p>
          <a:p>
            <a:pPr marL="457200" lvl="0" indent="-334327" algn="l" rtl="0">
              <a:spcBef>
                <a:spcPts val="0"/>
              </a:spcBef>
              <a:spcAft>
                <a:spcPts val="0"/>
              </a:spcAft>
              <a:buSzPct val="100000"/>
              <a:buChar char="●"/>
            </a:pPr>
            <a:r>
              <a:rPr lang="fr"/>
              <a:t>1970 : développement de l’Internet</a:t>
            </a:r>
            <a:endParaRPr/>
          </a:p>
          <a:p>
            <a:pPr marL="457200" lvl="0" indent="-334327" algn="l" rtl="0">
              <a:spcBef>
                <a:spcPts val="0"/>
              </a:spcBef>
              <a:spcAft>
                <a:spcPts val="0"/>
              </a:spcAft>
              <a:buSzPct val="100000"/>
              <a:buChar char="●"/>
            </a:pPr>
            <a:r>
              <a:rPr lang="fr"/>
              <a:t>1989-91 : application de la notion d’hypertexte à Internet (CERN, Tim Berners-Lee)</a:t>
            </a:r>
            <a:endParaRPr/>
          </a:p>
          <a:p>
            <a:pPr marL="457200" lvl="0" indent="-334327" algn="l" rtl="0">
              <a:spcBef>
                <a:spcPts val="0"/>
              </a:spcBef>
              <a:spcAft>
                <a:spcPts val="0"/>
              </a:spcAft>
              <a:buSzPct val="100000"/>
              <a:buChar char="●"/>
            </a:pPr>
            <a:r>
              <a:rPr lang="fr"/>
              <a:t>1993 : diffusion universitaire (navigateur Xmosaic, 50 serveurs dans le monde)</a:t>
            </a:r>
            <a:endParaRPr/>
          </a:p>
          <a:p>
            <a:pPr marL="457200" lvl="0" indent="-334327" algn="l" rtl="0">
              <a:spcBef>
                <a:spcPts val="0"/>
              </a:spcBef>
              <a:spcAft>
                <a:spcPts val="0"/>
              </a:spcAft>
              <a:buSzPct val="100000"/>
              <a:buChar char="●"/>
            </a:pPr>
            <a:r>
              <a:rPr lang="fr"/>
              <a:t>1993 : création du W3C pour normaliser le Web</a:t>
            </a:r>
            <a:endParaRPr/>
          </a:p>
          <a:p>
            <a:pPr marL="457200" lvl="0" indent="-334327" algn="l" rtl="0">
              <a:spcBef>
                <a:spcPts val="0"/>
              </a:spcBef>
              <a:spcAft>
                <a:spcPts val="0"/>
              </a:spcAft>
              <a:buSzPct val="100000"/>
              <a:buChar char="●"/>
            </a:pPr>
            <a:r>
              <a:rPr lang="fr"/>
              <a:t>1994-95 : premiers navigateurs privés (Netscape puis IE)</a:t>
            </a:r>
            <a:endParaRPr/>
          </a:p>
          <a:p>
            <a:pPr marL="457200" lvl="0" indent="-334327" algn="l" rtl="0">
              <a:spcBef>
                <a:spcPts val="0"/>
              </a:spcBef>
              <a:spcAft>
                <a:spcPts val="0"/>
              </a:spcAft>
              <a:buSzPct val="100000"/>
              <a:buChar char="●"/>
            </a:pPr>
            <a:r>
              <a:rPr lang="fr"/>
              <a:t>1998 : 2,2 millions de sites</a:t>
            </a:r>
            <a:endParaRPr/>
          </a:p>
          <a:p>
            <a:pPr marL="457200" lvl="0" indent="-334327" algn="l" rtl="0">
              <a:spcBef>
                <a:spcPts val="0"/>
              </a:spcBef>
              <a:spcAft>
                <a:spcPts val="0"/>
              </a:spcAft>
              <a:buSzPct val="100000"/>
              <a:buChar char="●"/>
            </a:pPr>
            <a:r>
              <a:rPr lang="fr"/>
              <a:t>2000 : 20 millions de sites (2,5 milliards de pages)</a:t>
            </a:r>
            <a:endParaRPr/>
          </a:p>
          <a:p>
            <a:pPr marL="457200" lvl="0" indent="-334327" algn="l" rtl="0">
              <a:spcBef>
                <a:spcPts val="0"/>
              </a:spcBef>
              <a:spcAft>
                <a:spcPts val="0"/>
              </a:spcAft>
              <a:buSzPct val="100000"/>
              <a:buChar char="●"/>
            </a:pPr>
            <a:r>
              <a:rPr lang="fr"/>
              <a:t>2002 : 3 / 550 milliards de pages (web de surface / web profond)</a:t>
            </a:r>
            <a:endParaRPr/>
          </a:p>
          <a:p>
            <a:pPr marL="457200" lvl="0" indent="-334327" algn="l" rtl="0">
              <a:spcBef>
                <a:spcPts val="0"/>
              </a:spcBef>
              <a:spcAft>
                <a:spcPts val="0"/>
              </a:spcAft>
              <a:buSzPct val="100000"/>
              <a:buChar char="●"/>
            </a:pPr>
            <a:r>
              <a:rPr lang="fr"/>
              <a:t>2004 : première conférence « Web 2.0 »</a:t>
            </a:r>
            <a:endParaRPr/>
          </a:p>
          <a:p>
            <a:pPr marL="457200" lvl="0" indent="-334327" algn="l" rtl="0">
              <a:spcBef>
                <a:spcPts val="0"/>
              </a:spcBef>
              <a:spcAft>
                <a:spcPts val="0"/>
              </a:spcAft>
              <a:buSzPct val="100000"/>
              <a:buChar char="●"/>
            </a:pPr>
            <a:r>
              <a:rPr lang="fr"/>
              <a:t>2005 : Google prétend indexer 8 milliards de pages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Composants du web</a:t>
            </a:r>
            <a:endParaRPr/>
          </a:p>
        </p:txBody>
      </p:sp>
      <p:sp>
        <p:nvSpPr>
          <p:cNvPr id="175" name="Google Shape;175;p30"/>
          <p:cNvSpPr txBox="1">
            <a:spLocks noGrp="1"/>
          </p:cNvSpPr>
          <p:nvPr>
            <p:ph type="body" idx="1"/>
          </p:nvPr>
        </p:nvSpPr>
        <p:spPr>
          <a:xfrm>
            <a:off x="311700" y="1152475"/>
            <a:ext cx="8520600" cy="3781200"/>
          </a:xfrm>
          <a:prstGeom prst="rect">
            <a:avLst/>
          </a:prstGeom>
        </p:spPr>
        <p:txBody>
          <a:bodyPr spcFirstLastPara="1" wrap="square" lIns="91425" tIns="91425" rIns="91425" bIns="91425" anchor="t" anchorCtr="0">
            <a:normAutofit lnSpcReduction="10000"/>
          </a:bodyPr>
          <a:lstStyle/>
          <a:p>
            <a:pPr marL="457200" lvl="0" indent="-342900" algn="l" rtl="0">
              <a:spcBef>
                <a:spcPts val="0"/>
              </a:spcBef>
              <a:spcAft>
                <a:spcPts val="0"/>
              </a:spcAft>
              <a:buSzPts val="1800"/>
              <a:buChar char="●"/>
            </a:pPr>
            <a:r>
              <a:rPr lang="fr"/>
              <a:t>HTTP (HyperText Transfer Protocol): protocole qui décrit comment les données du Web sont échangées entre machines.</a:t>
            </a:r>
            <a:endParaRPr/>
          </a:p>
          <a:p>
            <a:pPr marL="914400" lvl="1" indent="-317500" algn="l" rtl="0">
              <a:spcBef>
                <a:spcPts val="0"/>
              </a:spcBef>
              <a:spcAft>
                <a:spcPts val="0"/>
              </a:spcAft>
              <a:buSzPts val="1400"/>
              <a:buChar char="○"/>
            </a:pPr>
            <a:r>
              <a:rPr lang="fr" b="1"/>
              <a:t>Ressource </a:t>
            </a:r>
            <a:r>
              <a:rPr lang="fr"/>
              <a:t>: l’information (document, image, vidéo...) accessible sur le Web.</a:t>
            </a:r>
            <a:endParaRPr/>
          </a:p>
          <a:p>
            <a:pPr marL="914400" lvl="1" indent="-317500" algn="l" rtl="0">
              <a:spcBef>
                <a:spcPts val="0"/>
              </a:spcBef>
              <a:spcAft>
                <a:spcPts val="0"/>
              </a:spcAft>
              <a:buSzPts val="1400"/>
              <a:buChar char="○"/>
            </a:pPr>
            <a:r>
              <a:rPr lang="fr" b="1"/>
              <a:t>Serveur </a:t>
            </a:r>
            <a:r>
              <a:rPr lang="fr"/>
              <a:t>: l’ordinateur « contenant » la ressource, toujours connecté à Internet.</a:t>
            </a:r>
            <a:endParaRPr/>
          </a:p>
          <a:p>
            <a:pPr marL="914400" lvl="1" indent="-317500" algn="l" rtl="0">
              <a:spcBef>
                <a:spcPts val="0"/>
              </a:spcBef>
              <a:spcAft>
                <a:spcPts val="0"/>
              </a:spcAft>
              <a:buSzPts val="1400"/>
              <a:buChar char="○"/>
            </a:pPr>
            <a:r>
              <a:rPr lang="fr" b="1"/>
              <a:t>Client </a:t>
            </a:r>
            <a:r>
              <a:rPr lang="fr"/>
              <a:t>: l’outil de l’utilisateur utilisé pour afficher la ressource.</a:t>
            </a:r>
            <a:endParaRPr/>
          </a:p>
          <a:p>
            <a:pPr marL="457200" lvl="0" indent="-342900" algn="l" rtl="0">
              <a:spcBef>
                <a:spcPts val="0"/>
              </a:spcBef>
              <a:spcAft>
                <a:spcPts val="0"/>
              </a:spcAft>
              <a:buSzPts val="1800"/>
              <a:buChar char="●"/>
            </a:pPr>
            <a:r>
              <a:rPr lang="fr"/>
              <a:t>URLs : Uniform Resource Locator : lien qui permet d’accéder à un site web sur un navigateur </a:t>
            </a: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457200" lvl="0" indent="-342900" algn="l" rtl="0">
              <a:spcBef>
                <a:spcPts val="1200"/>
              </a:spcBef>
              <a:spcAft>
                <a:spcPts val="0"/>
              </a:spcAft>
              <a:buSzPts val="1800"/>
              <a:buChar char="●"/>
            </a:pPr>
            <a:r>
              <a:rPr lang="fr"/>
              <a:t>HTML: principale langage du web, décrit comment les données peuvent être interprétées par le client</a:t>
            </a:r>
            <a:endParaRPr/>
          </a:p>
        </p:txBody>
      </p:sp>
      <p:pic>
        <p:nvPicPr>
          <p:cNvPr id="176" name="Google Shape;176;p30"/>
          <p:cNvPicPr preferRelativeResize="0"/>
          <p:nvPr/>
        </p:nvPicPr>
        <p:blipFill rotWithShape="1">
          <a:blip r:embed="rId3">
            <a:alphaModFix/>
          </a:blip>
          <a:srcRect t="9338"/>
          <a:stretch/>
        </p:blipFill>
        <p:spPr>
          <a:xfrm>
            <a:off x="3852300" y="2868475"/>
            <a:ext cx="4448575" cy="10921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Web 2.0</a:t>
            </a:r>
            <a:endParaRPr/>
          </a:p>
        </p:txBody>
      </p:sp>
      <p:sp>
        <p:nvSpPr>
          <p:cNvPr id="182" name="Google Shape;182;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183" name="Google Shape;183;p31"/>
          <p:cNvPicPr preferRelativeResize="0"/>
          <p:nvPr/>
        </p:nvPicPr>
        <p:blipFill>
          <a:blip r:embed="rId3">
            <a:alphaModFix/>
          </a:blip>
          <a:stretch>
            <a:fillRect/>
          </a:stretch>
        </p:blipFill>
        <p:spPr>
          <a:xfrm>
            <a:off x="2034774" y="1191163"/>
            <a:ext cx="4836152" cy="333902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Outils de communication et de collaboration</a:t>
            </a:r>
            <a:endParaRPr/>
          </a:p>
        </p:txBody>
      </p:sp>
      <p:sp>
        <p:nvSpPr>
          <p:cNvPr id="189" name="Google Shape;189;p32"/>
          <p:cNvSpPr txBox="1">
            <a:spLocks noGrp="1"/>
          </p:cNvSpPr>
          <p:nvPr>
            <p:ph type="body" idx="1"/>
          </p:nvPr>
        </p:nvSpPr>
        <p:spPr>
          <a:xfrm>
            <a:off x="396275" y="1164950"/>
            <a:ext cx="7709100" cy="38562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Outils pratiques et simples pour faciliter le travail d’équipe, </a:t>
            </a:r>
            <a:endParaRPr dirty="0"/>
          </a:p>
          <a:p>
            <a:pPr marL="457200" lvl="0" indent="-342900" algn="l" rtl="0">
              <a:spcBef>
                <a:spcPts val="0"/>
              </a:spcBef>
              <a:spcAft>
                <a:spcPts val="0"/>
              </a:spcAft>
              <a:buSzPts val="1800"/>
              <a:buChar char="●"/>
            </a:pPr>
            <a:r>
              <a:rPr lang="fr" dirty="0"/>
              <a:t>Faciliter la communication et la collaboration</a:t>
            </a:r>
            <a:endParaRPr dirty="0"/>
          </a:p>
          <a:p>
            <a:pPr marL="457200" lvl="0" indent="-342900" algn="l" rtl="0">
              <a:spcBef>
                <a:spcPts val="0"/>
              </a:spcBef>
              <a:spcAft>
                <a:spcPts val="0"/>
              </a:spcAft>
              <a:buSzPts val="1800"/>
              <a:buChar char="●"/>
            </a:pPr>
            <a:r>
              <a:rPr lang="fr" dirty="0"/>
              <a:t>Organiser la gestion de projets et améliorer la productivité</a:t>
            </a:r>
            <a:endParaRPr dirty="0"/>
          </a:p>
          <a:p>
            <a:pPr marL="457200" lvl="0" indent="-342900" algn="l" rtl="0">
              <a:spcBef>
                <a:spcPts val="0"/>
              </a:spcBef>
              <a:spcAft>
                <a:spcPts val="0"/>
              </a:spcAft>
              <a:buSzPts val="1800"/>
              <a:buChar char="●"/>
            </a:pPr>
            <a:r>
              <a:rPr lang="fr" dirty="0"/>
              <a:t>Stocker des données et le partage de fichiers</a:t>
            </a:r>
            <a:endParaRPr dirty="0"/>
          </a:p>
          <a:p>
            <a:pPr marL="457200" lvl="0" indent="-342900" algn="l" rtl="0">
              <a:spcBef>
                <a:spcPts val="0"/>
              </a:spcBef>
              <a:spcAft>
                <a:spcPts val="0"/>
              </a:spcAft>
              <a:buSzPts val="1800"/>
              <a:buChar char="●"/>
            </a:pPr>
            <a:r>
              <a:rPr lang="fr" dirty="0"/>
              <a:t>Organiser des réunions à distance</a:t>
            </a:r>
            <a:endParaRPr dirty="0"/>
          </a:p>
        </p:txBody>
      </p:sp>
      <p:pic>
        <p:nvPicPr>
          <p:cNvPr id="190" name="Google Shape;190;p32"/>
          <p:cNvPicPr preferRelativeResize="0"/>
          <p:nvPr/>
        </p:nvPicPr>
        <p:blipFill rotWithShape="1">
          <a:blip r:embed="rId3">
            <a:alphaModFix/>
          </a:blip>
          <a:srcRect l="9144" r="9136"/>
          <a:stretch/>
        </p:blipFill>
        <p:spPr>
          <a:xfrm>
            <a:off x="5854150" y="2372850"/>
            <a:ext cx="2499401" cy="2543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1200"/>
              </a:spcAft>
              <a:buClr>
                <a:schemeClr val="dk1"/>
              </a:buClr>
              <a:buSzPts val="1100"/>
              <a:buFont typeface="Arial"/>
              <a:buNone/>
            </a:pPr>
            <a:r>
              <a:rPr lang="fr" sz="2500">
                <a:solidFill>
                  <a:schemeClr val="dk2"/>
                </a:solidFill>
              </a:rPr>
              <a:t>Objectifs spécifiques :</a:t>
            </a:r>
            <a:endParaRPr sz="2500"/>
          </a:p>
        </p:txBody>
      </p:sp>
      <p:sp>
        <p:nvSpPr>
          <p:cNvPr id="68" name="Google Shape;68;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fr" dirty="0"/>
              <a:t>Volume : 2H</a:t>
            </a:r>
            <a:endParaRPr dirty="0"/>
          </a:p>
          <a:p>
            <a:pPr marL="457200" lvl="0" indent="-342900" algn="l" rtl="0">
              <a:spcBef>
                <a:spcPts val="1200"/>
              </a:spcBef>
              <a:spcAft>
                <a:spcPts val="0"/>
              </a:spcAft>
              <a:buSzPts val="1800"/>
              <a:buChar char="●"/>
            </a:pPr>
            <a:r>
              <a:rPr lang="fr" dirty="0"/>
              <a:t>Définir la culture numérique </a:t>
            </a:r>
            <a:endParaRPr dirty="0"/>
          </a:p>
          <a:p>
            <a:pPr marL="457200" lvl="0" indent="-342900" algn="l" rtl="0">
              <a:spcBef>
                <a:spcPts val="0"/>
              </a:spcBef>
              <a:spcAft>
                <a:spcPts val="0"/>
              </a:spcAft>
              <a:buSzPts val="1800"/>
              <a:buChar char="●"/>
            </a:pPr>
            <a:r>
              <a:rPr lang="fr" dirty="0"/>
              <a:t>Décrire l’historique de l’internet </a:t>
            </a:r>
            <a:endParaRPr dirty="0"/>
          </a:p>
          <a:p>
            <a:pPr marL="457200" lvl="0" indent="-342900" algn="l" rtl="0">
              <a:spcBef>
                <a:spcPts val="0"/>
              </a:spcBef>
              <a:spcAft>
                <a:spcPts val="0"/>
              </a:spcAft>
              <a:buSzPts val="1800"/>
              <a:buChar char="●"/>
            </a:pPr>
            <a:r>
              <a:rPr lang="fr" dirty="0"/>
              <a:t>Définir les concepts : réseaux sociaux, média sociaux, web, cybersécurité </a:t>
            </a:r>
            <a:endParaRPr dirty="0"/>
          </a:p>
          <a:p>
            <a:pPr marL="457200" lvl="0" indent="-342900" algn="l" rtl="0">
              <a:spcBef>
                <a:spcPts val="0"/>
              </a:spcBef>
              <a:spcAft>
                <a:spcPts val="0"/>
              </a:spcAft>
              <a:buSzPts val="1800"/>
              <a:buChar char="●"/>
            </a:pPr>
            <a:r>
              <a:rPr lang="fr" dirty="0"/>
              <a:t>Décrire et différencier ces concepts </a:t>
            </a:r>
            <a:endParaRPr dirty="0"/>
          </a:p>
          <a:p>
            <a:pPr marL="457200" lvl="0" indent="-342900" algn="l" rtl="0">
              <a:spcBef>
                <a:spcPts val="0"/>
              </a:spcBef>
              <a:spcAft>
                <a:spcPts val="0"/>
              </a:spcAft>
              <a:buSzPts val="1800"/>
              <a:buChar char="●"/>
            </a:pPr>
            <a:r>
              <a:rPr lang="fr" dirty="0"/>
              <a:t>Expliquer l’importance de la cybersécurité</a:t>
            </a:r>
            <a:endParaRPr dirty="0"/>
          </a:p>
          <a:p>
            <a:pPr marL="457200" lvl="0" indent="-342900" algn="l" rtl="0">
              <a:spcBef>
                <a:spcPts val="0"/>
              </a:spcBef>
              <a:spcAft>
                <a:spcPts val="0"/>
              </a:spcAft>
              <a:buSzPts val="1800"/>
              <a:buChar char="●"/>
            </a:pPr>
            <a:r>
              <a:rPr lang="fr" dirty="0"/>
              <a:t>Définir ce qu’est une donnée personnelle</a:t>
            </a:r>
            <a:endParaRPr dirty="0"/>
          </a:p>
          <a:p>
            <a:pPr marL="457200" lvl="0" indent="-342900" algn="l" rtl="0">
              <a:spcBef>
                <a:spcPts val="0"/>
              </a:spcBef>
              <a:spcAft>
                <a:spcPts val="0"/>
              </a:spcAft>
              <a:buSzPts val="1800"/>
              <a:buChar char="●"/>
            </a:pPr>
            <a:r>
              <a:rPr lang="fr" dirty="0"/>
              <a:t>Comprendre l’importance de la protection des données personnelles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Outils de communication et de collaboration : la messagerie électronique </a:t>
            </a:r>
            <a:endParaRPr/>
          </a:p>
        </p:txBody>
      </p:sp>
      <p:sp>
        <p:nvSpPr>
          <p:cNvPr id="196" name="Google Shape;196;p33"/>
          <p:cNvSpPr txBox="1">
            <a:spLocks noGrp="1"/>
          </p:cNvSpPr>
          <p:nvPr>
            <p:ph type="body" idx="1"/>
          </p:nvPr>
        </p:nvSpPr>
        <p:spPr>
          <a:xfrm>
            <a:off x="396400" y="1525725"/>
            <a:ext cx="5712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La messagerie électronique : Permet d’envoyer et de recevoir des courriers électroniques ou des documents via internet. </a:t>
            </a:r>
            <a:endParaRPr dirty="0"/>
          </a:p>
          <a:p>
            <a:pPr marL="914400" lvl="1" indent="-314325" algn="l" rtl="0">
              <a:spcBef>
                <a:spcPts val="0"/>
              </a:spcBef>
              <a:spcAft>
                <a:spcPts val="0"/>
              </a:spcAft>
              <a:buClr>
                <a:srgbClr val="596171"/>
              </a:buClr>
              <a:buSzPts val="1350"/>
              <a:buChar char="○"/>
            </a:pPr>
            <a:r>
              <a:rPr lang="fr" sz="1350" b="1" dirty="0">
                <a:solidFill>
                  <a:srgbClr val="AD5296"/>
                </a:solidFill>
                <a:highlight>
                  <a:srgbClr val="FFFFFF"/>
                </a:highlight>
                <a:uFill>
                  <a:noFill/>
                </a:uFill>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Mail</a:t>
            </a:r>
            <a:r>
              <a:rPr lang="fr" sz="1350" dirty="0">
                <a:solidFill>
                  <a:srgbClr val="596171"/>
                </a:solidFill>
                <a:highlight>
                  <a:srgbClr val="FFFFFF"/>
                </a:highlight>
              </a:rPr>
              <a:t> : un message envoyé par votre messagerie électronique</a:t>
            </a:r>
            <a:endParaRPr sz="1350" dirty="0">
              <a:solidFill>
                <a:srgbClr val="596171"/>
              </a:solidFill>
              <a:highlight>
                <a:srgbClr val="FFFFFF"/>
              </a:highlight>
            </a:endParaRPr>
          </a:p>
          <a:p>
            <a:pPr marL="914400" lvl="1" indent="-314325" algn="l" rtl="0">
              <a:spcBef>
                <a:spcPts val="0"/>
              </a:spcBef>
              <a:spcAft>
                <a:spcPts val="0"/>
              </a:spcAft>
              <a:buClr>
                <a:srgbClr val="596171"/>
              </a:buClr>
              <a:buSzPts val="1350"/>
              <a:buChar char="○"/>
            </a:pPr>
            <a:r>
              <a:rPr lang="fr" sz="1350" b="1" dirty="0">
                <a:solidFill>
                  <a:srgbClr val="AD5296"/>
                </a:solidFill>
                <a:highlight>
                  <a:srgbClr val="FFFFFF"/>
                </a:highlight>
                <a:uFill>
                  <a:noFill/>
                </a:uFill>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Webmail</a:t>
            </a:r>
            <a:r>
              <a:rPr lang="fr" sz="1350" dirty="0">
                <a:solidFill>
                  <a:srgbClr val="596171"/>
                </a:solidFill>
                <a:highlight>
                  <a:srgbClr val="FFFFFF"/>
                </a:highlight>
              </a:rPr>
              <a:t> : un </a:t>
            </a:r>
            <a:r>
              <a:rPr lang="fr" sz="1350" b="1" dirty="0">
                <a:solidFill>
                  <a:srgbClr val="AD5296"/>
                </a:solidFill>
                <a:highlight>
                  <a:srgbClr val="FFFFFF"/>
                </a:highlight>
                <a:uFill>
                  <a:noFill/>
                </a:uFill>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logiciel</a:t>
            </a:r>
            <a:r>
              <a:rPr lang="fr" sz="1350" dirty="0">
                <a:solidFill>
                  <a:srgbClr val="596171"/>
                </a:solidFill>
                <a:highlight>
                  <a:srgbClr val="FFFFFF"/>
                </a:highlight>
              </a:rPr>
              <a:t> directement accessible depuis votre </a:t>
            </a:r>
            <a:r>
              <a:rPr lang="fr" sz="1350" b="1" dirty="0">
                <a:solidFill>
                  <a:srgbClr val="AD5296"/>
                </a:solidFill>
                <a:highlight>
                  <a:srgbClr val="FFFFFF"/>
                </a:highlight>
                <a:uFill>
                  <a:noFill/>
                </a:uFill>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navigateur</a:t>
            </a:r>
            <a:r>
              <a:rPr lang="fr" sz="1350" dirty="0">
                <a:solidFill>
                  <a:srgbClr val="596171"/>
                </a:solidFill>
                <a:highlight>
                  <a:srgbClr val="FFFFFF"/>
                </a:highlight>
              </a:rPr>
              <a:t> pour consulter vos mails</a:t>
            </a:r>
            <a:endParaRPr sz="1350" dirty="0">
              <a:solidFill>
                <a:srgbClr val="596171"/>
              </a:solidFill>
              <a:highlight>
                <a:srgbClr val="FFFFFF"/>
              </a:highlight>
            </a:endParaRPr>
          </a:p>
          <a:p>
            <a:pPr marL="914400" lvl="1" indent="-314325" algn="l" rtl="0">
              <a:spcBef>
                <a:spcPts val="0"/>
              </a:spcBef>
              <a:spcAft>
                <a:spcPts val="0"/>
              </a:spcAft>
              <a:buClr>
                <a:srgbClr val="596171"/>
              </a:buClr>
              <a:buSzPts val="1350"/>
              <a:buChar char="○"/>
            </a:pPr>
            <a:r>
              <a:rPr lang="fr" sz="1350" b="1" dirty="0">
                <a:solidFill>
                  <a:srgbClr val="AD5296"/>
                </a:solidFill>
                <a:highlight>
                  <a:srgbClr val="FFFFFF"/>
                </a:highlight>
                <a:uFill>
                  <a:noFill/>
                </a:uFill>
                <a:hlinkClick r:id="rId7">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Adresse mail</a:t>
            </a:r>
            <a:r>
              <a:rPr lang="fr" sz="1350" dirty="0">
                <a:solidFill>
                  <a:srgbClr val="596171"/>
                </a:solidFill>
                <a:highlight>
                  <a:srgbClr val="FFFFFF"/>
                </a:highlight>
              </a:rPr>
              <a:t> : unique, vous permettant d’être contacté par les autres, comme un numéro de téléphone</a:t>
            </a:r>
            <a:endParaRPr sz="1350" dirty="0">
              <a:solidFill>
                <a:srgbClr val="596171"/>
              </a:solidFill>
              <a:highlight>
                <a:srgbClr val="FFFFFF"/>
              </a:highlight>
            </a:endParaRPr>
          </a:p>
          <a:p>
            <a:pPr marL="914400" lvl="1" indent="-314325" algn="l" rtl="0">
              <a:spcBef>
                <a:spcPts val="0"/>
              </a:spcBef>
              <a:spcAft>
                <a:spcPts val="0"/>
              </a:spcAft>
              <a:buClr>
                <a:srgbClr val="596171"/>
              </a:buClr>
              <a:buSzPts val="1350"/>
              <a:buChar char="○"/>
            </a:pPr>
            <a:r>
              <a:rPr lang="fr" sz="1350" b="1" dirty="0">
                <a:solidFill>
                  <a:srgbClr val="AD5296"/>
                </a:solidFill>
                <a:highlight>
                  <a:srgbClr val="FFFFFF"/>
                </a:highlight>
                <a:uFill>
                  <a:noFill/>
                </a:uFill>
                <a:hlinkClick r:id="rId8">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arobase</a:t>
            </a:r>
            <a:r>
              <a:rPr lang="fr" sz="1350" dirty="0">
                <a:solidFill>
                  <a:srgbClr val="596171"/>
                </a:solidFill>
                <a:highlight>
                  <a:srgbClr val="FFFFFF"/>
                </a:highlight>
              </a:rPr>
              <a:t> : le a entouré, composant exclusif d’une adresse mail : </a:t>
            </a:r>
            <a:r>
              <a:rPr lang="fr" dirty="0"/>
              <a:t>prénom.nom@uvs.edu.sn</a:t>
            </a:r>
            <a:endParaRPr sz="1350" dirty="0">
              <a:solidFill>
                <a:srgbClr val="596171"/>
              </a:solidFill>
              <a:highlight>
                <a:srgbClr val="FFFFFF"/>
              </a:highlight>
            </a:endParaRPr>
          </a:p>
          <a:p>
            <a:pPr marL="914400" lvl="1" indent="-317500" algn="l" rtl="0">
              <a:spcBef>
                <a:spcPts val="0"/>
              </a:spcBef>
              <a:spcAft>
                <a:spcPts val="0"/>
              </a:spcAft>
              <a:buSzPts val="1400"/>
              <a:buChar char="○"/>
            </a:pPr>
            <a:r>
              <a:rPr lang="fr" dirty="0"/>
              <a:t>Exemple: Gmail, Yahoo,</a:t>
            </a:r>
            <a:endParaRPr dirty="0"/>
          </a:p>
        </p:txBody>
      </p:sp>
      <p:pic>
        <p:nvPicPr>
          <p:cNvPr id="197" name="Google Shape;197;p33"/>
          <p:cNvPicPr preferRelativeResize="0"/>
          <p:nvPr/>
        </p:nvPicPr>
        <p:blipFill rotWithShape="1">
          <a:blip r:embed="rId9">
            <a:alphaModFix/>
          </a:blip>
          <a:srcRect t="16615" b="26012"/>
          <a:stretch/>
        </p:blipFill>
        <p:spPr>
          <a:xfrm>
            <a:off x="6109000" y="1466250"/>
            <a:ext cx="2564751" cy="921424"/>
          </a:xfrm>
          <a:prstGeom prst="rect">
            <a:avLst/>
          </a:prstGeom>
          <a:noFill/>
          <a:ln>
            <a:noFill/>
          </a:ln>
        </p:spPr>
      </p:pic>
      <p:pic>
        <p:nvPicPr>
          <p:cNvPr id="198" name="Google Shape;198;p33"/>
          <p:cNvPicPr preferRelativeResize="0"/>
          <p:nvPr/>
        </p:nvPicPr>
        <p:blipFill rotWithShape="1">
          <a:blip r:embed="rId10">
            <a:alphaModFix/>
          </a:blip>
          <a:srcRect l="20115" t="15549" r="16327" b="16547"/>
          <a:stretch/>
        </p:blipFill>
        <p:spPr>
          <a:xfrm>
            <a:off x="7848300" y="2571750"/>
            <a:ext cx="984000" cy="1051300"/>
          </a:xfrm>
          <a:prstGeom prst="rect">
            <a:avLst/>
          </a:prstGeom>
          <a:noFill/>
          <a:ln>
            <a:noFill/>
          </a:ln>
        </p:spPr>
      </p:pic>
      <p:pic>
        <p:nvPicPr>
          <p:cNvPr id="199" name="Google Shape;199;p33"/>
          <p:cNvPicPr preferRelativeResize="0"/>
          <p:nvPr/>
        </p:nvPicPr>
        <p:blipFill>
          <a:blip r:embed="rId11">
            <a:alphaModFix/>
          </a:blip>
          <a:stretch>
            <a:fillRect/>
          </a:stretch>
        </p:blipFill>
        <p:spPr>
          <a:xfrm>
            <a:off x="6296350" y="2571750"/>
            <a:ext cx="1198250" cy="11982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Outils de communication et de collaboration Drive </a:t>
            </a:r>
            <a:endParaRPr/>
          </a:p>
        </p:txBody>
      </p:sp>
      <p:sp>
        <p:nvSpPr>
          <p:cNvPr id="205" name="Google Shape;205;p34"/>
          <p:cNvSpPr txBox="1">
            <a:spLocks noGrp="1"/>
          </p:cNvSpPr>
          <p:nvPr>
            <p:ph type="body" idx="1"/>
          </p:nvPr>
        </p:nvSpPr>
        <p:spPr>
          <a:xfrm>
            <a:off x="311700" y="101772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Stockage : Permet de stocker et de partager des données dans le cloud. </a:t>
            </a:r>
            <a:endParaRPr dirty="0"/>
          </a:p>
          <a:p>
            <a:pPr marL="914400" marR="0" lvl="1" indent="-342900" algn="l" rtl="0">
              <a:lnSpc>
                <a:spcPct val="115000"/>
              </a:lnSpc>
              <a:spcBef>
                <a:spcPts val="0"/>
              </a:spcBef>
              <a:spcAft>
                <a:spcPts val="0"/>
              </a:spcAft>
              <a:buSzPts val="1800"/>
              <a:buChar char="○"/>
            </a:pPr>
            <a:r>
              <a:rPr lang="fr" sz="1800" dirty="0"/>
              <a:t>Google drive</a:t>
            </a:r>
            <a:endParaRPr sz="1800" dirty="0"/>
          </a:p>
          <a:p>
            <a:pPr marL="914400" marR="0" lvl="1" indent="-342900" algn="l" rtl="0">
              <a:lnSpc>
                <a:spcPct val="115000"/>
              </a:lnSpc>
              <a:spcBef>
                <a:spcPts val="0"/>
              </a:spcBef>
              <a:spcAft>
                <a:spcPts val="0"/>
              </a:spcAft>
              <a:buSzPts val="1800"/>
              <a:buChar char="○"/>
            </a:pPr>
            <a:r>
              <a:rPr lang="fr" sz="1800" dirty="0"/>
              <a:t>Dropbox</a:t>
            </a:r>
            <a:endParaRPr sz="1800" dirty="0"/>
          </a:p>
          <a:p>
            <a:pPr marL="914400" marR="0" lvl="1" indent="-342900" algn="l" rtl="0">
              <a:lnSpc>
                <a:spcPct val="115000"/>
              </a:lnSpc>
              <a:spcBef>
                <a:spcPts val="0"/>
              </a:spcBef>
              <a:spcAft>
                <a:spcPts val="0"/>
              </a:spcAft>
              <a:buSzPts val="1800"/>
              <a:buChar char="○"/>
            </a:pPr>
            <a:r>
              <a:rPr lang="fr" sz="1800" dirty="0"/>
              <a:t>Onedrive </a:t>
            </a:r>
            <a:endParaRPr sz="1800" dirty="0"/>
          </a:p>
          <a:p>
            <a:pPr marL="457200" lvl="0" indent="-342900" algn="l" rtl="0">
              <a:spcBef>
                <a:spcPts val="0"/>
              </a:spcBef>
              <a:spcAft>
                <a:spcPts val="0"/>
              </a:spcAft>
              <a:buSzPts val="1800"/>
              <a:buChar char="●"/>
            </a:pPr>
            <a:r>
              <a:rPr lang="fr" dirty="0"/>
              <a:t>Réunion: </a:t>
            </a:r>
            <a:endParaRPr dirty="0"/>
          </a:p>
          <a:p>
            <a:pPr marL="914400" lvl="1" indent="-342900" algn="l" rtl="0">
              <a:spcBef>
                <a:spcPts val="0"/>
              </a:spcBef>
              <a:spcAft>
                <a:spcPts val="0"/>
              </a:spcAft>
              <a:buSzPts val="1800"/>
              <a:buChar char="○"/>
            </a:pPr>
            <a:r>
              <a:rPr lang="fr" sz="1800" dirty="0"/>
              <a:t>Google Meet</a:t>
            </a:r>
            <a:endParaRPr sz="1800" dirty="0"/>
          </a:p>
          <a:p>
            <a:pPr marL="914400" lvl="1" indent="-342900" algn="l" rtl="0">
              <a:spcBef>
                <a:spcPts val="0"/>
              </a:spcBef>
              <a:spcAft>
                <a:spcPts val="0"/>
              </a:spcAft>
              <a:buSzPts val="1800"/>
              <a:buChar char="○"/>
            </a:pPr>
            <a:r>
              <a:rPr lang="fr" sz="1800" dirty="0"/>
              <a:t>Microsoft Teams</a:t>
            </a:r>
            <a:endParaRPr sz="1800" dirty="0"/>
          </a:p>
          <a:p>
            <a:pPr marL="914400" lvl="1" indent="-342900" algn="l" rtl="0">
              <a:spcBef>
                <a:spcPts val="0"/>
              </a:spcBef>
              <a:spcAft>
                <a:spcPts val="0"/>
              </a:spcAft>
              <a:buSzPts val="1800"/>
              <a:buChar char="○"/>
            </a:pPr>
            <a:r>
              <a:rPr lang="fr" sz="1800" dirty="0"/>
              <a:t>Zoom</a:t>
            </a:r>
            <a:endParaRPr sz="1800" dirty="0"/>
          </a:p>
          <a:p>
            <a:pPr marL="457200" lvl="0" indent="-342900" algn="l" rtl="0">
              <a:spcBef>
                <a:spcPts val="0"/>
              </a:spcBef>
              <a:spcAft>
                <a:spcPts val="0"/>
              </a:spcAft>
              <a:buSzPts val="1800"/>
              <a:buChar char="●"/>
            </a:pPr>
            <a:r>
              <a:rPr lang="fr" dirty="0"/>
              <a:t>Etc…</a:t>
            </a: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Matériels numériques pour l’enseignement</a:t>
            </a:r>
            <a:endParaRPr/>
          </a:p>
        </p:txBody>
      </p:sp>
      <p:pic>
        <p:nvPicPr>
          <p:cNvPr id="211" name="Google Shape;211;p35"/>
          <p:cNvPicPr preferRelativeResize="0"/>
          <p:nvPr/>
        </p:nvPicPr>
        <p:blipFill rotWithShape="1">
          <a:blip r:embed="rId3">
            <a:alphaModFix/>
          </a:blip>
          <a:srcRect t="12703" b="15565"/>
          <a:stretch/>
        </p:blipFill>
        <p:spPr>
          <a:xfrm>
            <a:off x="3786913" y="1142863"/>
            <a:ext cx="1944473" cy="1394850"/>
          </a:xfrm>
          <a:prstGeom prst="rect">
            <a:avLst/>
          </a:prstGeom>
          <a:noFill/>
          <a:ln>
            <a:noFill/>
          </a:ln>
        </p:spPr>
      </p:pic>
      <p:pic>
        <p:nvPicPr>
          <p:cNvPr id="212" name="Google Shape;212;p35"/>
          <p:cNvPicPr preferRelativeResize="0"/>
          <p:nvPr/>
        </p:nvPicPr>
        <p:blipFill>
          <a:blip r:embed="rId4">
            <a:alphaModFix/>
          </a:blip>
          <a:stretch>
            <a:fillRect/>
          </a:stretch>
        </p:blipFill>
        <p:spPr>
          <a:xfrm>
            <a:off x="1395554" y="1152475"/>
            <a:ext cx="1701749" cy="1101400"/>
          </a:xfrm>
          <a:prstGeom prst="rect">
            <a:avLst/>
          </a:prstGeom>
          <a:noFill/>
          <a:ln>
            <a:noFill/>
          </a:ln>
        </p:spPr>
      </p:pic>
      <p:pic>
        <p:nvPicPr>
          <p:cNvPr id="213" name="Google Shape;213;p35"/>
          <p:cNvPicPr preferRelativeResize="0"/>
          <p:nvPr/>
        </p:nvPicPr>
        <p:blipFill>
          <a:blip r:embed="rId5">
            <a:alphaModFix/>
          </a:blip>
          <a:stretch>
            <a:fillRect/>
          </a:stretch>
        </p:blipFill>
        <p:spPr>
          <a:xfrm>
            <a:off x="7273800" y="2662849"/>
            <a:ext cx="1464570" cy="1952051"/>
          </a:xfrm>
          <a:prstGeom prst="rect">
            <a:avLst/>
          </a:prstGeom>
          <a:noFill/>
          <a:ln>
            <a:noFill/>
          </a:ln>
        </p:spPr>
      </p:pic>
      <p:pic>
        <p:nvPicPr>
          <p:cNvPr id="214" name="Google Shape;214;p35"/>
          <p:cNvPicPr preferRelativeResize="0"/>
          <p:nvPr/>
        </p:nvPicPr>
        <p:blipFill>
          <a:blip r:embed="rId6">
            <a:alphaModFix/>
          </a:blip>
          <a:stretch>
            <a:fillRect/>
          </a:stretch>
        </p:blipFill>
        <p:spPr>
          <a:xfrm>
            <a:off x="186300" y="3189388"/>
            <a:ext cx="1610774" cy="1610774"/>
          </a:xfrm>
          <a:prstGeom prst="rect">
            <a:avLst/>
          </a:prstGeom>
          <a:noFill/>
          <a:ln>
            <a:noFill/>
          </a:ln>
        </p:spPr>
      </p:pic>
      <p:pic>
        <p:nvPicPr>
          <p:cNvPr id="215" name="Google Shape;215;p35"/>
          <p:cNvPicPr preferRelativeResize="0"/>
          <p:nvPr/>
        </p:nvPicPr>
        <p:blipFill>
          <a:blip r:embed="rId7">
            <a:alphaModFix/>
          </a:blip>
          <a:stretch>
            <a:fillRect/>
          </a:stretch>
        </p:blipFill>
        <p:spPr>
          <a:xfrm>
            <a:off x="3436400" y="3345213"/>
            <a:ext cx="2091053" cy="1394850"/>
          </a:xfrm>
          <a:prstGeom prst="rect">
            <a:avLst/>
          </a:prstGeom>
          <a:noFill/>
          <a:ln>
            <a:noFill/>
          </a:ln>
        </p:spPr>
      </p:pic>
      <p:pic>
        <p:nvPicPr>
          <p:cNvPr id="216" name="Google Shape;216;p35"/>
          <p:cNvPicPr preferRelativeResize="0"/>
          <p:nvPr/>
        </p:nvPicPr>
        <p:blipFill>
          <a:blip r:embed="rId8">
            <a:alphaModFix/>
          </a:blip>
          <a:stretch>
            <a:fillRect/>
          </a:stretch>
        </p:blipFill>
        <p:spPr>
          <a:xfrm>
            <a:off x="7532725" y="445025"/>
            <a:ext cx="1299575" cy="1759625"/>
          </a:xfrm>
          <a:prstGeom prst="rect">
            <a:avLst/>
          </a:prstGeom>
          <a:noFill/>
          <a:ln>
            <a:noFill/>
          </a:ln>
        </p:spPr>
      </p:pic>
      <p:sp>
        <p:nvSpPr>
          <p:cNvPr id="217" name="Google Shape;217;p35"/>
          <p:cNvSpPr txBox="1"/>
          <p:nvPr/>
        </p:nvSpPr>
        <p:spPr>
          <a:xfrm>
            <a:off x="1709825" y="1991900"/>
            <a:ext cx="855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a:t>tablette</a:t>
            </a:r>
            <a:endParaRPr/>
          </a:p>
        </p:txBody>
      </p:sp>
      <p:sp>
        <p:nvSpPr>
          <p:cNvPr id="218" name="Google Shape;218;p35"/>
          <p:cNvSpPr txBox="1"/>
          <p:nvPr/>
        </p:nvSpPr>
        <p:spPr>
          <a:xfrm>
            <a:off x="4022300" y="2434250"/>
            <a:ext cx="1359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a:t>ordinateur</a:t>
            </a:r>
            <a:endParaRPr/>
          </a:p>
        </p:txBody>
      </p:sp>
      <p:sp>
        <p:nvSpPr>
          <p:cNvPr id="219" name="Google Shape;219;p35"/>
          <p:cNvSpPr txBox="1"/>
          <p:nvPr/>
        </p:nvSpPr>
        <p:spPr>
          <a:xfrm>
            <a:off x="7883375" y="1981400"/>
            <a:ext cx="855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a:t>casque</a:t>
            </a:r>
            <a:endParaRPr/>
          </a:p>
        </p:txBody>
      </p:sp>
      <p:sp>
        <p:nvSpPr>
          <p:cNvPr id="220" name="Google Shape;220;p35"/>
          <p:cNvSpPr txBox="1"/>
          <p:nvPr/>
        </p:nvSpPr>
        <p:spPr>
          <a:xfrm>
            <a:off x="7060275" y="4540925"/>
            <a:ext cx="21771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a:t>écran numérique interactif</a:t>
            </a:r>
            <a:endParaRPr/>
          </a:p>
        </p:txBody>
      </p:sp>
      <p:sp>
        <p:nvSpPr>
          <p:cNvPr id="221" name="Google Shape;221;p35"/>
          <p:cNvSpPr txBox="1"/>
          <p:nvPr/>
        </p:nvSpPr>
        <p:spPr>
          <a:xfrm>
            <a:off x="565275" y="4648625"/>
            <a:ext cx="855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a:t>webcam</a:t>
            </a:r>
            <a:endParaRPr/>
          </a:p>
        </p:txBody>
      </p:sp>
      <p:sp>
        <p:nvSpPr>
          <p:cNvPr id="222" name="Google Shape;222;p35"/>
          <p:cNvSpPr txBox="1"/>
          <p:nvPr/>
        </p:nvSpPr>
        <p:spPr>
          <a:xfrm>
            <a:off x="3574900" y="4614900"/>
            <a:ext cx="23685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a:t>système de visioconférence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Médias/Réseaux sociaux </a:t>
            </a:r>
            <a:endParaRPr/>
          </a:p>
        </p:txBody>
      </p:sp>
      <p:sp>
        <p:nvSpPr>
          <p:cNvPr id="228" name="Google Shape;228;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Média social: Plateforme en ligne d’échange et de partage de contenu,</a:t>
            </a:r>
            <a:endParaRPr dirty="0"/>
          </a:p>
          <a:p>
            <a:pPr marL="457200" lvl="0" indent="-342900" algn="l" rtl="0">
              <a:spcBef>
                <a:spcPts val="0"/>
              </a:spcBef>
              <a:spcAft>
                <a:spcPts val="0"/>
              </a:spcAft>
              <a:buSzPts val="1800"/>
              <a:buChar char="●"/>
            </a:pPr>
            <a:r>
              <a:rPr lang="fr" dirty="0"/>
              <a:t>Réseau social : Site internet permettant de se constituer un réseau d’amis ou de connaissances professionnelles et fournissant à leurs membres des outils et interfaces d’interactions, de présentation et de communication. Les réseaux sociaux les plus connus sont Facebook,Twitter, Linkedin, Viadeo, Pinterest, etc.</a:t>
            </a:r>
            <a:endParaRPr dirty="0"/>
          </a:p>
          <a:p>
            <a:pPr marL="457200" lvl="0" indent="-342900" algn="l" rtl="0">
              <a:spcBef>
                <a:spcPts val="0"/>
              </a:spcBef>
              <a:spcAft>
                <a:spcPts val="0"/>
              </a:spcAft>
              <a:buSzPts val="1800"/>
              <a:buChar char="●"/>
            </a:pPr>
            <a:r>
              <a:rPr lang="fr" dirty="0"/>
              <a:t>Le réseau social est une forme de média social.</a:t>
            </a:r>
            <a:endParaRPr dirty="0"/>
          </a:p>
          <a:p>
            <a:pPr marL="457200" lvl="0" indent="-342900" algn="l" rtl="0">
              <a:spcBef>
                <a:spcPts val="0"/>
              </a:spcBef>
              <a:spcAft>
                <a:spcPts val="0"/>
              </a:spcAft>
              <a:buSzPts val="1800"/>
              <a:buChar char="●"/>
            </a:pPr>
            <a:r>
              <a:rPr lang="fr" dirty="0"/>
              <a:t>L'utilisateur comme créateur de contenu</a:t>
            </a:r>
            <a:endParaRPr dirty="0"/>
          </a:p>
          <a:p>
            <a:pPr marL="0" lvl="0" indent="0" algn="l" rtl="0">
              <a:spcBef>
                <a:spcPts val="1200"/>
              </a:spcBef>
              <a:spcAft>
                <a:spcPts val="1200"/>
              </a:spcAft>
              <a:buNone/>
            </a:pPr>
            <a:endParaRPr dirty="0"/>
          </a:p>
        </p:txBody>
      </p:sp>
      <p:pic>
        <p:nvPicPr>
          <p:cNvPr id="229" name="Google Shape;229;p36"/>
          <p:cNvPicPr preferRelativeResize="0"/>
          <p:nvPr/>
        </p:nvPicPr>
        <p:blipFill>
          <a:blip r:embed="rId3">
            <a:alphaModFix/>
          </a:blip>
          <a:stretch>
            <a:fillRect/>
          </a:stretch>
        </p:blipFill>
        <p:spPr>
          <a:xfrm>
            <a:off x="5957024" y="3078900"/>
            <a:ext cx="2875274" cy="19149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r>
              <a:rPr lang="fr-FR" dirty="0" err="1"/>
              <a:t>Cybersécurité</a:t>
            </a:r>
            <a:r>
              <a:rPr lang="fr-FR" dirty="0"/>
              <a:t> : définition et </a:t>
            </a:r>
            <a:r>
              <a:rPr lang="fr-FR" dirty="0" smtClean="0"/>
              <a:t>enjeux</a:t>
            </a:r>
            <a:endParaRPr dirty="0"/>
          </a:p>
        </p:txBody>
      </p:sp>
      <p:sp>
        <p:nvSpPr>
          <p:cNvPr id="235" name="Google Shape;235;p37"/>
          <p:cNvSpPr txBox="1">
            <a:spLocks noGrp="1"/>
          </p:cNvSpPr>
          <p:nvPr>
            <p:ph type="body" idx="1"/>
          </p:nvPr>
        </p:nvSpPr>
        <p:spPr>
          <a:xfrm>
            <a:off x="311700" y="1152475"/>
            <a:ext cx="8520600" cy="2549949"/>
          </a:xfrm>
          <a:prstGeom prst="rect">
            <a:avLst/>
          </a:prstGeom>
        </p:spPr>
        <p:txBody>
          <a:bodyPr spcFirstLastPara="1" wrap="square" lIns="91425" tIns="91425" rIns="91425" bIns="91425" anchor="t" anchorCtr="0">
            <a:normAutofit/>
          </a:bodyPr>
          <a:lstStyle/>
          <a:p>
            <a:pPr marL="0" indent="0" algn="just">
              <a:buNone/>
            </a:pPr>
            <a:r>
              <a:rPr lang="fr" dirty="0"/>
              <a:t>Définition: </a:t>
            </a:r>
            <a:r>
              <a:rPr lang="fr-SN" dirty="0"/>
              <a:t>La </a:t>
            </a:r>
            <a:r>
              <a:rPr lang="fr-SN" sz="2000" b="1" dirty="0" err="1"/>
              <a:t>Cybersecuri</a:t>
            </a:r>
            <a:r>
              <a:rPr lang="fr-FR" b="1" dirty="0"/>
              <a:t>té</a:t>
            </a:r>
            <a:r>
              <a:rPr lang="fr-FR" dirty="0"/>
              <a:t> </a:t>
            </a:r>
            <a:r>
              <a:rPr lang="fr-FR" dirty="0" smtClean="0"/>
              <a:t>est le </a:t>
            </a:r>
            <a:r>
              <a:rPr lang="fr-FR" dirty="0"/>
              <a:t>rôle de l'ensemble des lois, politiques, outils, dispositifs, concepts et mécanismes de sécurité, méthodes de gestion des risques, actions, formations, bonnes pratiques et technologies qui peuvent être utilisés pour protéger les personnes et les actifs informatiques matériels et immatériels (connectés directement ou indirectement à un réseau) des États et des organisations (avec un objectif de disponibilité, intégrité et authenticité, confidentialité, preuve et </a:t>
            </a:r>
            <a:r>
              <a:rPr lang="fr-FR"/>
              <a:t>non-répudiation</a:t>
            </a:r>
            <a:r>
              <a:rPr lang="fr-FR" smtClean="0"/>
              <a:t>).</a:t>
            </a:r>
            <a:endParaRPr lang="fr-SN" dirty="0"/>
          </a:p>
          <a:p>
            <a:pPr marL="0" lvl="0" indent="0" algn="l" rtl="0">
              <a:spcBef>
                <a:spcPts val="1200"/>
              </a:spcBef>
              <a:spcAft>
                <a:spcPts val="1200"/>
              </a:spcAft>
              <a:buNone/>
            </a:pPr>
            <a:endParaRPr dirty="0"/>
          </a:p>
        </p:txBody>
      </p:sp>
      <p:pic>
        <p:nvPicPr>
          <p:cNvPr id="4" name="Image 3"/>
          <p:cNvPicPr>
            <a:picLocks noChangeAspect="1"/>
          </p:cNvPicPr>
          <p:nvPr/>
        </p:nvPicPr>
        <p:blipFill>
          <a:blip r:embed="rId3"/>
          <a:stretch>
            <a:fillRect/>
          </a:stretch>
        </p:blipFill>
        <p:spPr>
          <a:xfrm>
            <a:off x="376518" y="3576919"/>
            <a:ext cx="8364070" cy="1308846"/>
          </a:xfrm>
          <a:prstGeom prst="rect">
            <a:avLst/>
          </a:prstGeom>
          <a:ln>
            <a:noFill/>
          </a:ln>
          <a:effectLst>
            <a:softEdge rad="112500"/>
          </a:effectLst>
        </p:spPr>
      </p:pic>
      <p:pic>
        <p:nvPicPr>
          <p:cNvPr id="5" name="Picture 4" descr="Picture 4"/>
          <p:cNvPicPr>
            <a:picLocks noChangeAspect="1"/>
          </p:cNvPicPr>
          <p:nvPr/>
        </p:nvPicPr>
        <p:blipFill>
          <a:blip r:embed="rId4">
            <a:extLst/>
          </a:blip>
          <a:stretch>
            <a:fillRect/>
          </a:stretch>
        </p:blipFill>
        <p:spPr>
          <a:xfrm>
            <a:off x="7984541" y="149379"/>
            <a:ext cx="972434" cy="376131"/>
          </a:xfrm>
          <a:prstGeom prst="rect">
            <a:avLst/>
          </a:prstGeom>
          <a:ln w="12700">
            <a:miter lim="400000"/>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err="1"/>
              <a:t>Cybersécurité</a:t>
            </a:r>
            <a:r>
              <a:rPr lang="fr-FR" dirty="0"/>
              <a:t> : définition et enjeux</a:t>
            </a:r>
          </a:p>
        </p:txBody>
      </p:sp>
      <p:sp>
        <p:nvSpPr>
          <p:cNvPr id="4" name="Espace réservé du texte 1"/>
          <p:cNvSpPr>
            <a:spLocks noGrp="1"/>
          </p:cNvSpPr>
          <p:nvPr>
            <p:ph type="body" idx="1"/>
          </p:nvPr>
        </p:nvSpPr>
        <p:spPr>
          <a:xfrm>
            <a:off x="284806" y="1017725"/>
            <a:ext cx="8520600" cy="1931384"/>
          </a:xfrm>
        </p:spPr>
        <p:txBody>
          <a:bodyPr/>
          <a:lstStyle/>
          <a:p>
            <a:pPr marL="0" indent="0">
              <a:buNone/>
            </a:pPr>
            <a:r>
              <a:rPr lang="fr-SN" dirty="0" smtClean="0"/>
              <a:t>La </a:t>
            </a:r>
            <a:r>
              <a:rPr lang="fr-SN" dirty="0"/>
              <a:t>sécurité du numérique est l’affaire de tous. Elle repose avant tout sur des mesures simples et des bonnes pratiques à adopter sans modération dans la sphère privée et professionnelle. </a:t>
            </a:r>
            <a:endParaRPr lang="fr-SN" dirty="0" smtClean="0"/>
          </a:p>
          <a:p>
            <a:pPr marL="0" indent="0">
              <a:buNone/>
            </a:pPr>
            <a:r>
              <a:rPr lang="fr-SN" dirty="0" smtClean="0"/>
              <a:t>Fondée </a:t>
            </a:r>
            <a:r>
              <a:rPr lang="fr-SN" dirty="0"/>
              <a:t>sur le bon sens, ces précautions élémentaires ne peuvent être négligées sans s’exposer à des risques, qui exploitent souvent des vulnérabilités </a:t>
            </a:r>
            <a:r>
              <a:rPr lang="fr-SN"/>
              <a:t>connues</a:t>
            </a:r>
            <a:r>
              <a:rPr lang="fr-SN" smtClean="0"/>
              <a:t>.</a:t>
            </a:r>
            <a:endParaRPr lang="fr-SN" dirty="0" smtClean="0"/>
          </a:p>
        </p:txBody>
      </p:sp>
      <p:sp>
        <p:nvSpPr>
          <p:cNvPr id="5" name="AutoShape 19"/>
          <p:cNvSpPr>
            <a:spLocks noChangeArrowheads="1"/>
          </p:cNvSpPr>
          <p:nvPr/>
        </p:nvSpPr>
        <p:spPr bwMode="auto">
          <a:xfrm>
            <a:off x="311700" y="3245224"/>
            <a:ext cx="8435245" cy="1416423"/>
          </a:xfrm>
          <a:prstGeom prst="wedgeRoundRectCallout">
            <a:avLst>
              <a:gd name="adj1" fmla="val -21102"/>
              <a:gd name="adj2" fmla="val 49898"/>
              <a:gd name="adj3" fmla="val 16667"/>
            </a:avLst>
          </a:prstGeom>
          <a:solidFill>
            <a:srgbClr val="FFFFFF">
              <a:alpha val="85097"/>
            </a:srgbClr>
          </a:solidFill>
          <a:ln w="38100" algn="ctr">
            <a:solidFill>
              <a:srgbClr val="FF0000"/>
            </a:solidFill>
            <a:miter lim="800000"/>
            <a:headEnd/>
            <a:tailEnd/>
          </a:ln>
        </p:spPr>
        <p:txBody>
          <a:bodyPr/>
          <a:lstStyle>
            <a:lvl1pPr marL="276225" indent="-265113" eaLnBrk="0" hangingPunct="0">
              <a:defRPr sz="2400" b="1">
                <a:solidFill>
                  <a:schemeClr val="accent1"/>
                </a:solidFill>
                <a:latin typeface="Arial" panose="020B0604020202020204" pitchFamily="34" charset="0"/>
                <a:sym typeface="Wingdings 2" panose="05020102010507070707" pitchFamily="18" charset="2"/>
              </a:defRPr>
            </a:lvl1pPr>
            <a:lvl2pPr eaLnBrk="0" hangingPunct="0">
              <a:defRPr sz="2400" b="1">
                <a:solidFill>
                  <a:schemeClr val="accent1"/>
                </a:solidFill>
                <a:latin typeface="Arial" panose="020B0604020202020204" pitchFamily="34" charset="0"/>
                <a:sym typeface="Wingdings 2" panose="05020102010507070707" pitchFamily="18" charset="2"/>
              </a:defRPr>
            </a:lvl2pPr>
            <a:lvl3pPr marL="1143000" indent="-228600" eaLnBrk="0" hangingPunct="0">
              <a:defRPr sz="2400" b="1">
                <a:solidFill>
                  <a:schemeClr val="accent1"/>
                </a:solidFill>
                <a:latin typeface="Arial" panose="020B0604020202020204" pitchFamily="34" charset="0"/>
                <a:sym typeface="Wingdings 2" panose="05020102010507070707" pitchFamily="18" charset="2"/>
              </a:defRPr>
            </a:lvl3pPr>
            <a:lvl4pPr marL="1600200" indent="-228600" eaLnBrk="0" hangingPunct="0">
              <a:defRPr sz="2400" b="1">
                <a:solidFill>
                  <a:schemeClr val="accent1"/>
                </a:solidFill>
                <a:latin typeface="Arial" panose="020B0604020202020204" pitchFamily="34" charset="0"/>
                <a:sym typeface="Wingdings 2" panose="05020102010507070707" pitchFamily="18" charset="2"/>
              </a:defRPr>
            </a:lvl4pPr>
            <a:lvl5pPr marL="2057400" indent="-228600" eaLnBrk="0" hangingPunct="0">
              <a:defRPr sz="2400" b="1">
                <a:solidFill>
                  <a:schemeClr val="accent1"/>
                </a:solidFill>
                <a:latin typeface="Arial" panose="020B0604020202020204" pitchFamily="34" charset="0"/>
                <a:sym typeface="Wingdings 2" panose="05020102010507070707" pitchFamily="18" charset="2"/>
              </a:defRPr>
            </a:lvl5pPr>
            <a:lvl6pPr marL="2514600" indent="-228600" algn="ctr" eaLnBrk="0" fontAlgn="base" hangingPunct="0">
              <a:spcBef>
                <a:spcPct val="20000"/>
              </a:spcBef>
              <a:spcAft>
                <a:spcPct val="0"/>
              </a:spcAft>
              <a:buFont typeface="Times New Roman" panose="02020603050405020304" pitchFamily="18" charset="0"/>
              <a:defRPr sz="2400" b="1">
                <a:solidFill>
                  <a:schemeClr val="accent1"/>
                </a:solidFill>
                <a:latin typeface="Arial" panose="020B0604020202020204" pitchFamily="34" charset="0"/>
                <a:sym typeface="Wingdings 2" panose="05020102010507070707" pitchFamily="18" charset="2"/>
              </a:defRPr>
            </a:lvl6pPr>
            <a:lvl7pPr marL="2971800" indent="-228600" algn="ctr" eaLnBrk="0" fontAlgn="base" hangingPunct="0">
              <a:spcBef>
                <a:spcPct val="20000"/>
              </a:spcBef>
              <a:spcAft>
                <a:spcPct val="0"/>
              </a:spcAft>
              <a:buFont typeface="Times New Roman" panose="02020603050405020304" pitchFamily="18" charset="0"/>
              <a:defRPr sz="2400" b="1">
                <a:solidFill>
                  <a:schemeClr val="accent1"/>
                </a:solidFill>
                <a:latin typeface="Arial" panose="020B0604020202020204" pitchFamily="34" charset="0"/>
                <a:sym typeface="Wingdings 2" panose="05020102010507070707" pitchFamily="18" charset="2"/>
              </a:defRPr>
            </a:lvl7pPr>
            <a:lvl8pPr marL="3429000" indent="-228600" algn="ctr" eaLnBrk="0" fontAlgn="base" hangingPunct="0">
              <a:spcBef>
                <a:spcPct val="20000"/>
              </a:spcBef>
              <a:spcAft>
                <a:spcPct val="0"/>
              </a:spcAft>
              <a:buFont typeface="Times New Roman" panose="02020603050405020304" pitchFamily="18" charset="0"/>
              <a:defRPr sz="2400" b="1">
                <a:solidFill>
                  <a:schemeClr val="accent1"/>
                </a:solidFill>
                <a:latin typeface="Arial" panose="020B0604020202020204" pitchFamily="34" charset="0"/>
                <a:sym typeface="Wingdings 2" panose="05020102010507070707" pitchFamily="18" charset="2"/>
              </a:defRPr>
            </a:lvl8pPr>
            <a:lvl9pPr marL="3886200" indent="-228600" algn="ctr" eaLnBrk="0" fontAlgn="base" hangingPunct="0">
              <a:spcBef>
                <a:spcPct val="20000"/>
              </a:spcBef>
              <a:spcAft>
                <a:spcPct val="0"/>
              </a:spcAft>
              <a:buFont typeface="Times New Roman" panose="02020603050405020304" pitchFamily="18" charset="0"/>
              <a:defRPr sz="2400" b="1">
                <a:solidFill>
                  <a:schemeClr val="accent1"/>
                </a:solidFill>
                <a:latin typeface="Arial" panose="020B0604020202020204" pitchFamily="34" charset="0"/>
                <a:sym typeface="Wingdings 2" panose="05020102010507070707" pitchFamily="18" charset="2"/>
              </a:defRPr>
            </a:lvl9pPr>
          </a:lstStyle>
          <a:p>
            <a:pPr marL="276225" marR="0" lvl="0" indent="-265113" defTabSz="914400" eaLnBrk="1" fontAlgn="base" latinLnBrk="0" hangingPunct="1">
              <a:lnSpc>
                <a:spcPct val="100000"/>
              </a:lnSpc>
              <a:spcBef>
                <a:spcPts val="200"/>
              </a:spcBef>
              <a:spcAft>
                <a:spcPct val="0"/>
              </a:spcAft>
              <a:buClrTx/>
              <a:buSzTx/>
              <a:buFont typeface="Times New Roman" panose="02020603050405020304" pitchFamily="18" charset="0"/>
              <a:buNone/>
              <a:tabLst/>
              <a:defRPr/>
            </a:pPr>
            <a:r>
              <a:rPr lang="fr-FR" altLang="fr-FR" sz="1600" b="0" kern="1200" noProof="0" dirty="0" smtClean="0">
                <a:solidFill>
                  <a:srgbClr val="FF0000"/>
                </a:solidFill>
                <a:ea typeface="Arial Bold" pitchFamily="34" charset="0"/>
                <a:cs typeface="Arial" panose="020B0604020202020204" pitchFamily="34" charset="0"/>
                <a:sym typeface="Arial Bold" pitchFamily="34" charset="0"/>
              </a:rPr>
              <a:t>Nous</a:t>
            </a:r>
            <a:r>
              <a:rPr kumimoji="0" lang="fr-FR" altLang="fr-FR" sz="1600" b="0" i="0" u="none" strike="noStrike" kern="1200" cap="none" spc="0" normalizeH="0" baseline="0" noProof="0" dirty="0" smtClean="0">
                <a:ln>
                  <a:noFill/>
                </a:ln>
                <a:solidFill>
                  <a:srgbClr val="FF0000"/>
                </a:solidFill>
                <a:effectLst/>
                <a:uLnTx/>
                <a:uFillTx/>
                <a:ea typeface="Arial Bold" pitchFamily="34" charset="0"/>
                <a:cs typeface="Arial" panose="020B0604020202020204" pitchFamily="34" charset="0"/>
                <a:sym typeface="Arial Bold" pitchFamily="34" charset="0"/>
              </a:rPr>
              <a:t> sommes</a:t>
            </a:r>
            <a:r>
              <a:rPr kumimoji="0" lang="fr-FR" altLang="fr-FR" sz="1600" b="0" i="0" u="none" strike="noStrike" kern="1200" cap="none" spc="0" normalizeH="0" noProof="0" dirty="0" smtClean="0">
                <a:ln>
                  <a:noFill/>
                </a:ln>
                <a:solidFill>
                  <a:srgbClr val="FF0000"/>
                </a:solidFill>
                <a:effectLst/>
                <a:uLnTx/>
                <a:uFillTx/>
                <a:ea typeface="Arial Bold" pitchFamily="34" charset="0"/>
                <a:cs typeface="Arial" panose="020B0604020202020204" pitchFamily="34" charset="0"/>
                <a:sym typeface="Arial Bold" pitchFamily="34" charset="0"/>
              </a:rPr>
              <a:t> tous</a:t>
            </a:r>
            <a:r>
              <a:rPr kumimoji="0" lang="fr-FR" altLang="fr-FR" sz="1600" b="0" i="0" u="none" strike="noStrike" kern="1200" cap="none" spc="0" normalizeH="0" baseline="0" noProof="0" dirty="0" smtClean="0">
                <a:ln>
                  <a:noFill/>
                </a:ln>
                <a:solidFill>
                  <a:srgbClr val="FF0000"/>
                </a:solidFill>
                <a:effectLst/>
                <a:uLnTx/>
                <a:uFillTx/>
                <a:ea typeface="Arial Bold" pitchFamily="34" charset="0"/>
                <a:cs typeface="Arial" panose="020B0604020202020204" pitchFamily="34" charset="0"/>
                <a:sym typeface="Arial Bold" pitchFamily="34" charset="0"/>
              </a:rPr>
              <a:t> responsables </a:t>
            </a:r>
            <a:r>
              <a:rPr kumimoji="0" lang="fr-FR" altLang="fr-FR" sz="1600" b="0" i="0" u="none" strike="noStrike" kern="1200" cap="none" spc="0" normalizeH="0" baseline="0" noProof="0" dirty="0" smtClean="0">
                <a:ln>
                  <a:noFill/>
                </a:ln>
                <a:solidFill>
                  <a:srgbClr val="000036"/>
                </a:solidFill>
                <a:effectLst/>
                <a:uLnTx/>
                <a:uFillTx/>
                <a:ea typeface="Arial Bold" pitchFamily="34" charset="0"/>
                <a:cs typeface="Arial" panose="020B0604020202020204" pitchFamily="34" charset="0"/>
                <a:sym typeface="Arial Bold" pitchFamily="34" charset="0"/>
              </a:rPr>
              <a:t>de sécuriser nos services &amp; systèmes:</a:t>
            </a:r>
          </a:p>
          <a:p>
            <a:pPr marL="276225" marR="0" lvl="0" indent="-265113" defTabSz="914400" eaLnBrk="1" fontAlgn="base" latinLnBrk="0" hangingPunct="1">
              <a:lnSpc>
                <a:spcPct val="100000"/>
              </a:lnSpc>
              <a:spcBef>
                <a:spcPts val="200"/>
              </a:spcBef>
              <a:spcAft>
                <a:spcPct val="0"/>
              </a:spcAft>
              <a:buClr>
                <a:srgbClr val="000036"/>
              </a:buClr>
              <a:buSzPct val="100000"/>
              <a:buFont typeface="Times New Roman" panose="02020603050405020304" pitchFamily="18" charset="0"/>
              <a:buChar char="►"/>
              <a:tabLst/>
              <a:defRPr/>
            </a:pPr>
            <a:r>
              <a:rPr kumimoji="0" lang="fr-FR" altLang="fr-FR" sz="1600" b="0" i="0" u="none" strike="noStrike" kern="1200" cap="none" spc="0" normalizeH="0" baseline="0" noProof="0" dirty="0" smtClean="0">
                <a:ln>
                  <a:noFill/>
                </a:ln>
                <a:solidFill>
                  <a:srgbClr val="000036"/>
                </a:solidFill>
                <a:effectLst/>
                <a:uLnTx/>
                <a:uFillTx/>
                <a:cs typeface="Arial" panose="020B0604020202020204" pitchFamily="34" charset="0"/>
                <a:sym typeface="Arial" panose="020B0604020202020204" pitchFamily="34" charset="0"/>
              </a:rPr>
              <a:t>En tant qu’utilisateur, développeur, expert système ou </a:t>
            </a:r>
            <a:r>
              <a:rPr kumimoji="0" lang="fr-FR" altLang="fr-FR" sz="1600" b="0" i="0" u="none" strike="noStrike" kern="1200" cap="none" spc="0" normalizeH="0" baseline="0" noProof="0" dirty="0" smtClean="0">
                <a:ln>
                  <a:noFill/>
                </a:ln>
                <a:solidFill>
                  <a:srgbClr val="000036"/>
                </a:solidFill>
                <a:effectLst/>
                <a:uLnTx/>
                <a:uFillTx/>
                <a:cs typeface="Arial" panose="020B0604020202020204" pitchFamily="34" charset="0"/>
                <a:sym typeface="Arial" panose="020B0604020202020204" pitchFamily="34" charset="0"/>
              </a:rPr>
              <a:t>administrateur;</a:t>
            </a:r>
            <a:endParaRPr kumimoji="0" lang="fr-FR" altLang="fr-FR" sz="1600" b="0" i="0" u="none" strike="noStrike" kern="1200" cap="none" spc="0" normalizeH="0" baseline="0" noProof="0" dirty="0" smtClean="0">
              <a:ln>
                <a:noFill/>
              </a:ln>
              <a:solidFill>
                <a:srgbClr val="000036"/>
              </a:solidFill>
              <a:effectLst/>
              <a:uLnTx/>
              <a:uFillTx/>
              <a:cs typeface="Arial" panose="020B0604020202020204" pitchFamily="34" charset="0"/>
              <a:sym typeface="Arial" panose="020B0604020202020204" pitchFamily="34" charset="0"/>
            </a:endParaRPr>
          </a:p>
          <a:p>
            <a:pPr marL="276225" marR="0" lvl="0" indent="-265113" defTabSz="914400" eaLnBrk="1" fontAlgn="base" latinLnBrk="0" hangingPunct="1">
              <a:lnSpc>
                <a:spcPct val="100000"/>
              </a:lnSpc>
              <a:spcBef>
                <a:spcPts val="200"/>
              </a:spcBef>
              <a:spcAft>
                <a:spcPct val="0"/>
              </a:spcAft>
              <a:buClr>
                <a:srgbClr val="000036"/>
              </a:buClr>
              <a:buSzPct val="100000"/>
              <a:buFont typeface="Times New Roman" panose="02020603050405020304" pitchFamily="18" charset="0"/>
              <a:buChar char="►"/>
              <a:tabLst/>
              <a:defRPr/>
            </a:pPr>
            <a:r>
              <a:rPr kumimoji="0" lang="fr-FR" altLang="fr-FR" sz="1600" b="0" i="0" u="none" strike="noStrike" kern="1200" cap="none" spc="0" normalizeH="0" baseline="0" noProof="0" dirty="0" smtClean="0">
                <a:ln>
                  <a:noFill/>
                </a:ln>
                <a:solidFill>
                  <a:srgbClr val="000036"/>
                </a:solidFill>
                <a:effectLst/>
                <a:uLnTx/>
                <a:uFillTx/>
                <a:cs typeface="Arial" panose="020B0604020202020204" pitchFamily="34" charset="0"/>
                <a:sym typeface="Arial" panose="020B0604020202020204" pitchFamily="34" charset="0"/>
              </a:rPr>
              <a:t>En tant que chef de projet ou </a:t>
            </a:r>
            <a:r>
              <a:rPr kumimoji="0" lang="fr-FR" altLang="fr-FR" sz="1600" b="0" i="0" u="none" strike="noStrike" kern="1200" cap="none" spc="0" normalizeH="0" baseline="0" noProof="0" dirty="0" smtClean="0">
                <a:ln>
                  <a:noFill/>
                </a:ln>
                <a:solidFill>
                  <a:srgbClr val="000036"/>
                </a:solidFill>
                <a:effectLst/>
                <a:uLnTx/>
                <a:uFillTx/>
                <a:cs typeface="Arial" panose="020B0604020202020204" pitchFamily="34" charset="0"/>
                <a:sym typeface="Arial" panose="020B0604020202020204" pitchFamily="34" charset="0"/>
              </a:rPr>
              <a:t>d’équipe;</a:t>
            </a:r>
            <a:endParaRPr kumimoji="0" lang="fr-FR" altLang="fr-FR" sz="1600" b="0" i="0" u="none" strike="noStrike" kern="1200" cap="none" spc="0" normalizeH="0" baseline="0" noProof="0" dirty="0" smtClean="0">
              <a:ln>
                <a:noFill/>
              </a:ln>
              <a:solidFill>
                <a:srgbClr val="000036"/>
              </a:solidFill>
              <a:effectLst/>
              <a:uLnTx/>
              <a:uFillTx/>
              <a:cs typeface="Arial" panose="020B0604020202020204" pitchFamily="34" charset="0"/>
              <a:sym typeface="Arial" panose="020B0604020202020204" pitchFamily="34" charset="0"/>
            </a:endParaRPr>
          </a:p>
          <a:p>
            <a:pPr marL="276225" marR="0" lvl="0" indent="-265113" defTabSz="914400" eaLnBrk="1" fontAlgn="base" latinLnBrk="0" hangingPunct="1">
              <a:lnSpc>
                <a:spcPct val="100000"/>
              </a:lnSpc>
              <a:spcBef>
                <a:spcPts val="200"/>
              </a:spcBef>
              <a:spcAft>
                <a:spcPct val="0"/>
              </a:spcAft>
              <a:buClr>
                <a:srgbClr val="000036"/>
              </a:buClr>
              <a:buSzPct val="100000"/>
              <a:buFont typeface="Times New Roman" panose="02020603050405020304" pitchFamily="18" charset="0"/>
              <a:buChar char="►"/>
              <a:tabLst/>
              <a:defRPr/>
            </a:pPr>
            <a:r>
              <a:rPr kumimoji="0" lang="fr-FR" altLang="fr-FR" sz="1600" b="0" i="0" u="none" strike="noStrike" kern="1200" cap="none" spc="0" normalizeH="0" baseline="0" noProof="0" dirty="0" smtClean="0">
                <a:ln>
                  <a:noFill/>
                </a:ln>
                <a:solidFill>
                  <a:srgbClr val="000036"/>
                </a:solidFill>
                <a:effectLst/>
                <a:uLnTx/>
                <a:uFillTx/>
                <a:cs typeface="Arial" panose="020B0604020202020204" pitchFamily="34" charset="0"/>
                <a:sym typeface="Arial" panose="020B0604020202020204" pitchFamily="34" charset="0"/>
              </a:rPr>
              <a:t>En tant que membre </a:t>
            </a:r>
            <a:r>
              <a:rPr lang="fr-FR" altLang="fr-FR" sz="1600" b="0" kern="1200" dirty="0" smtClean="0">
                <a:solidFill>
                  <a:srgbClr val="000036"/>
                </a:solidFill>
                <a:cs typeface="Arial" panose="020B0604020202020204" pitchFamily="34" charset="0"/>
                <a:sym typeface="Arial" panose="020B0604020202020204" pitchFamily="34" charset="0"/>
              </a:rPr>
              <a:t>direct et indirect de </a:t>
            </a:r>
            <a:r>
              <a:rPr lang="fr-FR" altLang="fr-FR" sz="1600" b="0" kern="1200" dirty="0" smtClean="0">
                <a:solidFill>
                  <a:srgbClr val="000036"/>
                </a:solidFill>
                <a:cs typeface="Arial" panose="020B0604020202020204" pitchFamily="34" charset="0"/>
                <a:sym typeface="Arial" panose="020B0604020202020204" pitchFamily="34" charset="0"/>
              </a:rPr>
              <a:t>l’UVS.</a:t>
            </a:r>
            <a:endParaRPr kumimoji="0" lang="en-GB" altLang="fr-FR" sz="1600" b="1" i="0" u="none" strike="noStrike" kern="1200" cap="none" spc="0" normalizeH="0" baseline="0" noProof="0" dirty="0" smtClean="0">
              <a:ln>
                <a:noFill/>
              </a:ln>
              <a:solidFill>
                <a:srgbClr val="000000"/>
              </a:solidFill>
              <a:effectLst/>
              <a:uLnTx/>
              <a:uFillTx/>
              <a:cs typeface="Arial" panose="020B0604020202020204" pitchFamily="34" charset="0"/>
              <a:sym typeface="Wingdings 2" panose="05020102010507070707" pitchFamily="18" charset="2"/>
            </a:endParaRPr>
          </a:p>
        </p:txBody>
      </p:sp>
      <p:pic>
        <p:nvPicPr>
          <p:cNvPr id="6" name="Picture 4" descr="Picture 4"/>
          <p:cNvPicPr>
            <a:picLocks noChangeAspect="1"/>
          </p:cNvPicPr>
          <p:nvPr/>
        </p:nvPicPr>
        <p:blipFill>
          <a:blip r:embed="rId2">
            <a:extLst/>
          </a:blip>
          <a:stretch>
            <a:fillRect/>
          </a:stretch>
        </p:blipFill>
        <p:spPr>
          <a:xfrm>
            <a:off x="7984541" y="149379"/>
            <a:ext cx="972434" cy="376131"/>
          </a:xfrm>
          <a:prstGeom prst="rect">
            <a:avLst/>
          </a:prstGeom>
          <a:ln w="12700">
            <a:miter lim="400000"/>
          </a:ln>
        </p:spPr>
      </p:pic>
    </p:spTree>
    <p:extLst>
      <p:ext uri="{BB962C8B-B14F-4D97-AF65-F5344CB8AC3E}">
        <p14:creationId xmlns:p14="http://schemas.microsoft.com/office/powerpoint/2010/main" val="11108091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err="1"/>
              <a:t>Cybersécurité</a:t>
            </a:r>
            <a:r>
              <a:rPr lang="fr-FR" dirty="0"/>
              <a:t> : définition et </a:t>
            </a:r>
            <a:r>
              <a:rPr lang="fr-FR" dirty="0" smtClean="0"/>
              <a:t>enjeux : </a:t>
            </a:r>
            <a:endParaRPr lang="fr-FR" dirty="0"/>
          </a:p>
        </p:txBody>
      </p:sp>
      <p:sp>
        <p:nvSpPr>
          <p:cNvPr id="6" name="Espace réservé du texte 2"/>
          <p:cNvSpPr>
            <a:spLocks noGrp="1"/>
          </p:cNvSpPr>
          <p:nvPr>
            <p:ph type="body" idx="1"/>
          </p:nvPr>
        </p:nvSpPr>
        <p:spPr>
          <a:xfrm>
            <a:off x="311700" y="1017725"/>
            <a:ext cx="7498899" cy="1698581"/>
          </a:xfrm>
        </p:spPr>
        <p:txBody>
          <a:bodyPr>
            <a:normAutofit fontScale="92500" lnSpcReduction="10000"/>
          </a:bodyPr>
          <a:lstStyle/>
          <a:p>
            <a:pPr marL="114300" indent="0">
              <a:buNone/>
            </a:pPr>
            <a:r>
              <a:rPr lang="fr-SN" sz="1600" b="1" dirty="0" smtClean="0">
                <a:solidFill>
                  <a:schemeClr val="tx1"/>
                </a:solidFill>
              </a:rPr>
              <a:t>Les </a:t>
            </a:r>
            <a:r>
              <a:rPr lang="fr-SN" sz="1600" b="1" dirty="0">
                <a:solidFill>
                  <a:schemeClr val="tx1"/>
                </a:solidFill>
              </a:rPr>
              <a:t>données en chiffres </a:t>
            </a:r>
            <a:endParaRPr lang="fr-SN" sz="1600" b="1" dirty="0" smtClean="0">
              <a:solidFill>
                <a:schemeClr val="tx1"/>
              </a:solidFill>
            </a:endParaRPr>
          </a:p>
          <a:p>
            <a:r>
              <a:rPr lang="fr-SN" sz="1600" dirty="0" smtClean="0"/>
              <a:t>81</a:t>
            </a:r>
            <a:r>
              <a:rPr lang="fr-SN" sz="1600" dirty="0"/>
              <a:t>% des violations liées au piratage exploitent des mots de passe volés, faibles ou facilement devinables. </a:t>
            </a:r>
          </a:p>
          <a:p>
            <a:r>
              <a:rPr lang="fr-SN" sz="1600" dirty="0"/>
              <a:t>43% des violations sont des attaques sociales. </a:t>
            </a:r>
          </a:p>
          <a:p>
            <a:r>
              <a:rPr lang="fr-SN" sz="1600" dirty="0"/>
              <a:t>66% des programmes malveillants sont installés à partir de pièces jointes malveillantes </a:t>
            </a:r>
          </a:p>
        </p:txBody>
      </p:sp>
      <p:pic>
        <p:nvPicPr>
          <p:cNvPr id="7" name="Image 6"/>
          <p:cNvPicPr>
            <a:picLocks noChangeAspect="1"/>
          </p:cNvPicPr>
          <p:nvPr/>
        </p:nvPicPr>
        <p:blipFill>
          <a:blip r:embed="rId2"/>
          <a:stretch>
            <a:fillRect/>
          </a:stretch>
        </p:blipFill>
        <p:spPr>
          <a:xfrm>
            <a:off x="945478" y="2716306"/>
            <a:ext cx="6524567" cy="2086919"/>
          </a:xfrm>
          <a:prstGeom prst="rect">
            <a:avLst/>
          </a:prstGeom>
          <a:effectLst>
            <a:outerShdw blurRad="50800" dist="50800" dir="5400000" algn="ctr" rotWithShape="0">
              <a:schemeClr val="accent2">
                <a:lumMod val="75000"/>
              </a:schemeClr>
            </a:outerShdw>
          </a:effectLst>
        </p:spPr>
      </p:pic>
      <p:pic>
        <p:nvPicPr>
          <p:cNvPr id="8" name="Picture 4" descr="Picture 4"/>
          <p:cNvPicPr>
            <a:picLocks noChangeAspect="1"/>
          </p:cNvPicPr>
          <p:nvPr/>
        </p:nvPicPr>
        <p:blipFill>
          <a:blip r:embed="rId3">
            <a:extLst/>
          </a:blip>
          <a:stretch>
            <a:fillRect/>
          </a:stretch>
        </p:blipFill>
        <p:spPr>
          <a:xfrm>
            <a:off x="7975576" y="185242"/>
            <a:ext cx="972434" cy="376131"/>
          </a:xfrm>
          <a:prstGeom prst="rect">
            <a:avLst/>
          </a:prstGeom>
          <a:ln w="12700">
            <a:miter lim="400000"/>
          </a:ln>
        </p:spPr>
      </p:pic>
    </p:spTree>
    <p:extLst>
      <p:ext uri="{BB962C8B-B14F-4D97-AF65-F5344CB8AC3E}">
        <p14:creationId xmlns:p14="http://schemas.microsoft.com/office/powerpoint/2010/main" val="1248290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err="1"/>
              <a:t>Cybersécurité</a:t>
            </a:r>
            <a:r>
              <a:rPr lang="fr-FR" dirty="0"/>
              <a:t> : </a:t>
            </a:r>
            <a:r>
              <a:rPr lang="fr-FR" dirty="0" smtClean="0"/>
              <a:t>Recommandations</a:t>
            </a:r>
            <a:endParaRPr lang="fr-FR" dirty="0"/>
          </a:p>
        </p:txBody>
      </p:sp>
      <p:pic>
        <p:nvPicPr>
          <p:cNvPr id="8" name="Espace réservé du contenu 3"/>
          <p:cNvPicPr>
            <a:picLocks noChangeAspect="1"/>
          </p:cNvPicPr>
          <p:nvPr/>
        </p:nvPicPr>
        <p:blipFill>
          <a:blip r:embed="rId2"/>
          <a:stretch>
            <a:fillRect/>
          </a:stretch>
        </p:blipFill>
        <p:spPr>
          <a:xfrm>
            <a:off x="852319" y="1205791"/>
            <a:ext cx="7323493" cy="3742727"/>
          </a:xfrm>
          <a:prstGeom prst="rect">
            <a:avLst/>
          </a:prstGeom>
          <a:noFill/>
          <a:ln w="57150">
            <a:solidFill>
              <a:srgbClr val="C00000"/>
            </a:solidFill>
          </a:ln>
          <a:effectLst>
            <a:outerShdw blurRad="50800" dist="50800" dir="5400000" algn="ctr" rotWithShape="0">
              <a:schemeClr val="accent2">
                <a:lumMod val="50000"/>
              </a:schemeClr>
            </a:outerShdw>
          </a:effectLst>
        </p:spPr>
      </p:pic>
      <p:pic>
        <p:nvPicPr>
          <p:cNvPr id="9" name="Picture 4" descr="Picture 4"/>
          <p:cNvPicPr>
            <a:picLocks noChangeAspect="1"/>
          </p:cNvPicPr>
          <p:nvPr/>
        </p:nvPicPr>
        <p:blipFill>
          <a:blip r:embed="rId3">
            <a:extLst/>
          </a:blip>
          <a:stretch>
            <a:fillRect/>
          </a:stretch>
        </p:blipFill>
        <p:spPr>
          <a:xfrm>
            <a:off x="7984541" y="256959"/>
            <a:ext cx="972434" cy="376131"/>
          </a:xfrm>
          <a:prstGeom prst="rect">
            <a:avLst/>
          </a:prstGeom>
          <a:ln w="12700">
            <a:miter lim="400000"/>
          </a:ln>
        </p:spPr>
      </p:pic>
    </p:spTree>
    <p:extLst>
      <p:ext uri="{BB962C8B-B14F-4D97-AF65-F5344CB8AC3E}">
        <p14:creationId xmlns:p14="http://schemas.microsoft.com/office/powerpoint/2010/main" val="37617402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Donnée personnelle - Donnée à caractère personnel </a:t>
            </a:r>
            <a:endParaRPr/>
          </a:p>
        </p:txBody>
      </p:sp>
      <p:sp>
        <p:nvSpPr>
          <p:cNvPr id="235" name="Google Shape;235;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Définition: </a:t>
            </a:r>
            <a:r>
              <a:rPr lang="fr" b="1" dirty="0"/>
              <a:t>toute information</a:t>
            </a:r>
            <a:r>
              <a:rPr lang="fr" dirty="0"/>
              <a:t> se rapportant à une </a:t>
            </a:r>
            <a:r>
              <a:rPr lang="fr" b="1" dirty="0"/>
              <a:t>personne physique identifiée ou identifiable directement ou indirectement</a:t>
            </a:r>
            <a:r>
              <a:rPr lang="fr" dirty="0"/>
              <a:t>, par référence à un numéro d’identification ou à un ou plusieurs éléments, propres à son identité physique, physiologique, génétique, psychique, culturelle, sociale ou économique </a:t>
            </a:r>
            <a:endParaRPr sz="750" dirty="0">
              <a:solidFill>
                <a:schemeClr val="dk1"/>
              </a:solidFill>
            </a:endParaRPr>
          </a:p>
          <a:p>
            <a:pPr marL="457200" lvl="0" indent="-304800" algn="l" rtl="0">
              <a:spcBef>
                <a:spcPts val="0"/>
              </a:spcBef>
              <a:spcAft>
                <a:spcPts val="0"/>
              </a:spcAft>
              <a:buSzPts val="1200"/>
              <a:buChar char="●"/>
            </a:pPr>
            <a:r>
              <a:rPr lang="fr" sz="1200" dirty="0"/>
              <a:t>Exemple : nom, âge, genre, religion, numéro de téléphone, numéro de carte d’identité, numéro étudiant, adresse, voix ou l’image etc</a:t>
            </a:r>
            <a:endParaRPr sz="1200" dirty="0"/>
          </a:p>
          <a:p>
            <a:pPr marL="457200" lvl="0" indent="-342900" algn="l" rtl="0">
              <a:spcBef>
                <a:spcPts val="0"/>
              </a:spcBef>
              <a:spcAft>
                <a:spcPts val="0"/>
              </a:spcAft>
              <a:buSzPts val="1800"/>
              <a:buChar char="●"/>
            </a:pPr>
            <a:r>
              <a:rPr lang="fr" dirty="0"/>
              <a:t>Parce que la donnée personnelle revêt une valeur importante dans la société actuelle elle doit être sécurisée, pour éviter qu’elle ne soit source de menace pour la personne titulaire de cette donnée personne </a:t>
            </a:r>
            <a:endParaRPr dirty="0"/>
          </a:p>
          <a:p>
            <a:pPr marL="0" lvl="0" indent="0" algn="l" rtl="0">
              <a:spcBef>
                <a:spcPts val="1200"/>
              </a:spcBef>
              <a:spcAft>
                <a:spcPts val="1200"/>
              </a:spcAft>
              <a:buNone/>
            </a:pPr>
            <a:endParaRPr dirty="0"/>
          </a:p>
        </p:txBody>
      </p:sp>
    </p:spTree>
    <p:extLst>
      <p:ext uri="{BB962C8B-B14F-4D97-AF65-F5344CB8AC3E}">
        <p14:creationId xmlns:p14="http://schemas.microsoft.com/office/powerpoint/2010/main" val="1391511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dirty="0"/>
              <a:t>Importance de la donnée personnelle - Donnée à caractère personnel </a:t>
            </a:r>
            <a:endParaRPr dirty="0"/>
          </a:p>
        </p:txBody>
      </p:sp>
      <p:sp>
        <p:nvSpPr>
          <p:cNvPr id="241" name="Google Shape;241;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la </a:t>
            </a:r>
            <a:r>
              <a:rPr lang="fr" b="1" dirty="0"/>
              <a:t>Donnée</a:t>
            </a:r>
            <a:r>
              <a:rPr lang="fr" dirty="0"/>
              <a:t> notamment celle personnelle (ou à caractère personnel) constitue une </a:t>
            </a:r>
            <a:r>
              <a:rPr lang="fr" b="1" dirty="0"/>
              <a:t>nouvelle richesse, </a:t>
            </a:r>
            <a:r>
              <a:rPr lang="fr" dirty="0"/>
              <a:t>permet de </a:t>
            </a:r>
            <a:r>
              <a:rPr lang="fr" b="1" dirty="0"/>
              <a:t>créer de la valeur</a:t>
            </a:r>
            <a:endParaRPr b="1" dirty="0"/>
          </a:p>
          <a:p>
            <a:pPr marL="457200" lvl="0" indent="-304800" algn="just" rtl="0">
              <a:spcBef>
                <a:spcPts val="0"/>
              </a:spcBef>
              <a:spcAft>
                <a:spcPts val="0"/>
              </a:spcAft>
              <a:buSzPts val="1200"/>
              <a:buChar char="●"/>
            </a:pPr>
            <a:r>
              <a:rPr lang="fr" sz="1200" b="1" dirty="0"/>
              <a:t>Exemple : </a:t>
            </a:r>
            <a:r>
              <a:rPr lang="fr" sz="1200" dirty="0"/>
              <a:t>l’utilisateur de Facebook crée et accéde à son compte gratuitement et pourtant, Meta (société propriétaire de Facebook) gagne énormément d’argent grâce notamment aux publicités ciblées permises par les données partagées par les individus</a:t>
            </a:r>
            <a:endParaRPr sz="1200" dirty="0"/>
          </a:p>
          <a:p>
            <a:pPr marL="457200" lvl="0" indent="-342900" algn="l" rtl="0">
              <a:spcBef>
                <a:spcPts val="0"/>
              </a:spcBef>
              <a:spcAft>
                <a:spcPts val="0"/>
              </a:spcAft>
              <a:buSzPts val="1800"/>
              <a:buChar char="●"/>
            </a:pPr>
            <a:r>
              <a:rPr lang="fr" dirty="0"/>
              <a:t>la </a:t>
            </a:r>
            <a:r>
              <a:rPr lang="fr" b="1" dirty="0"/>
              <a:t>nature et la quantité des données personnelles</a:t>
            </a:r>
            <a:r>
              <a:rPr lang="fr" dirty="0"/>
              <a:t> qu’une personne détient sur une autre personne </a:t>
            </a:r>
            <a:r>
              <a:rPr lang="fr" b="1" dirty="0"/>
              <a:t>peut présenter une menace</a:t>
            </a:r>
            <a:r>
              <a:rPr lang="fr" dirty="0"/>
              <a:t> lorsque le détenteur des informations a une intention de nuire</a:t>
            </a:r>
            <a:endParaRPr dirty="0"/>
          </a:p>
          <a:p>
            <a:pPr marL="457200" lvl="0" indent="-304800" algn="just" rtl="0">
              <a:spcBef>
                <a:spcPts val="0"/>
              </a:spcBef>
              <a:spcAft>
                <a:spcPts val="0"/>
              </a:spcAft>
              <a:buSzPts val="1200"/>
              <a:buChar char="●"/>
            </a:pPr>
            <a:r>
              <a:rPr lang="fr" sz="1200" b="1" dirty="0"/>
              <a:t>Exemple</a:t>
            </a:r>
            <a:r>
              <a:rPr lang="fr" sz="1200" dirty="0"/>
              <a:t> : une personne publie sur son statut whatsapp les photos de ses vacance avec toute sa famille et rentre quelques jours plus tard et retrouve que la maison familiale a été cambriolée. les cambrioleurs savent que la personne était absente et en ont profité pour cambrioler la maison qu’ils savaient vide.</a:t>
            </a:r>
            <a:endParaRPr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dirty="0"/>
              <a:t>Plan du module</a:t>
            </a:r>
            <a:endParaRPr dirty="0"/>
          </a:p>
        </p:txBody>
      </p:sp>
      <p:sp>
        <p:nvSpPr>
          <p:cNvPr id="74" name="Google Shape;74;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lnSpcReduction="10000"/>
          </a:bodyPr>
          <a:lstStyle/>
          <a:p>
            <a:pPr marL="457200" lvl="0" indent="-342900" algn="l" rtl="0">
              <a:spcBef>
                <a:spcPts val="0"/>
              </a:spcBef>
              <a:spcAft>
                <a:spcPts val="0"/>
              </a:spcAft>
              <a:buSzPts val="1800"/>
              <a:buChar char="●"/>
            </a:pPr>
            <a:r>
              <a:rPr lang="fr" dirty="0"/>
              <a:t>Culture du numérique : Introduction, définition et enjeux</a:t>
            </a:r>
            <a:endParaRPr dirty="0"/>
          </a:p>
          <a:p>
            <a:pPr marL="457200" lvl="0" indent="-342900" algn="l" rtl="0">
              <a:spcBef>
                <a:spcPts val="0"/>
              </a:spcBef>
              <a:spcAft>
                <a:spcPts val="0"/>
              </a:spcAft>
              <a:buSzPts val="1800"/>
              <a:buChar char="●"/>
            </a:pPr>
            <a:r>
              <a:rPr lang="fr" dirty="0"/>
              <a:t>Historique de l’internet</a:t>
            </a:r>
            <a:endParaRPr dirty="0"/>
          </a:p>
          <a:p>
            <a:pPr marL="457200" lvl="0" indent="-342900" algn="l" rtl="0">
              <a:spcBef>
                <a:spcPts val="0"/>
              </a:spcBef>
              <a:spcAft>
                <a:spcPts val="0"/>
              </a:spcAft>
              <a:buSzPts val="1800"/>
              <a:buChar char="●"/>
            </a:pPr>
            <a:r>
              <a:rPr lang="fr" dirty="0"/>
              <a:t>Outils de communication et de collaboration à l'ère du numérique </a:t>
            </a:r>
            <a:endParaRPr dirty="0"/>
          </a:p>
          <a:p>
            <a:pPr marL="914400" lvl="1" indent="-317500" algn="l" rtl="0">
              <a:spcBef>
                <a:spcPts val="0"/>
              </a:spcBef>
              <a:spcAft>
                <a:spcPts val="0"/>
              </a:spcAft>
              <a:buSzPts val="1400"/>
              <a:buChar char="○"/>
            </a:pPr>
            <a:r>
              <a:rPr lang="fr" dirty="0"/>
              <a:t>Médias sociaux/ réseaux sociaux</a:t>
            </a:r>
            <a:endParaRPr dirty="0"/>
          </a:p>
          <a:p>
            <a:pPr marL="914400" lvl="1" indent="-317500" algn="l" rtl="0">
              <a:spcBef>
                <a:spcPts val="0"/>
              </a:spcBef>
              <a:spcAft>
                <a:spcPts val="0"/>
              </a:spcAft>
              <a:buSzPts val="1400"/>
              <a:buChar char="○"/>
            </a:pPr>
            <a:r>
              <a:rPr lang="fr" dirty="0"/>
              <a:t>Outils web 2.0</a:t>
            </a:r>
            <a:endParaRPr dirty="0"/>
          </a:p>
          <a:p>
            <a:pPr marL="457200" lvl="0" indent="-342900" algn="l" rtl="0">
              <a:spcBef>
                <a:spcPts val="0"/>
              </a:spcBef>
              <a:spcAft>
                <a:spcPts val="0"/>
              </a:spcAft>
              <a:buSzPts val="1800"/>
              <a:buChar char="●"/>
            </a:pPr>
            <a:r>
              <a:rPr lang="fr" dirty="0"/>
              <a:t>Cybersécurité : définition et enjeux </a:t>
            </a:r>
            <a:endParaRPr dirty="0"/>
          </a:p>
          <a:p>
            <a:pPr marL="457200" lvl="0" indent="-342900" algn="l" rtl="0">
              <a:spcBef>
                <a:spcPts val="0"/>
              </a:spcBef>
              <a:spcAft>
                <a:spcPts val="0"/>
              </a:spcAft>
              <a:buSzPts val="1800"/>
              <a:buChar char="●"/>
            </a:pPr>
            <a:r>
              <a:rPr lang="fr" dirty="0"/>
              <a:t>Les données personnelles</a:t>
            </a:r>
            <a:endParaRPr dirty="0"/>
          </a:p>
          <a:p>
            <a:pPr marL="914400" lvl="1" indent="-317500" algn="l" rtl="0">
              <a:spcBef>
                <a:spcPts val="0"/>
              </a:spcBef>
              <a:spcAft>
                <a:spcPts val="0"/>
              </a:spcAft>
              <a:buSzPts val="1400"/>
              <a:buChar char="○"/>
            </a:pPr>
            <a:r>
              <a:rPr lang="fr" dirty="0"/>
              <a:t>Définition</a:t>
            </a:r>
            <a:endParaRPr dirty="0"/>
          </a:p>
          <a:p>
            <a:pPr marL="914400" lvl="1" indent="-317500" algn="l" rtl="0">
              <a:spcBef>
                <a:spcPts val="0"/>
              </a:spcBef>
              <a:spcAft>
                <a:spcPts val="0"/>
              </a:spcAft>
              <a:buSzPts val="1400"/>
              <a:buChar char="○"/>
            </a:pPr>
            <a:r>
              <a:rPr lang="fr" dirty="0"/>
              <a:t>Comprendre l’importance de la protection des données personnelles</a:t>
            </a:r>
            <a:endParaRPr dirty="0"/>
          </a:p>
          <a:p>
            <a:pPr marL="914400" lvl="1" indent="-317500" algn="l" rtl="0">
              <a:spcBef>
                <a:spcPts val="0"/>
              </a:spcBef>
              <a:spcAft>
                <a:spcPts val="0"/>
              </a:spcAft>
              <a:buSzPts val="1400"/>
              <a:buChar char="○"/>
            </a:pPr>
            <a:r>
              <a:rPr lang="fr" dirty="0"/>
              <a:t>Conseil et recommandation</a:t>
            </a:r>
            <a:endParaRPr dirty="0"/>
          </a:p>
          <a:p>
            <a:pPr marL="457200" lvl="0" indent="-342900" algn="l" rtl="0">
              <a:spcBef>
                <a:spcPts val="0"/>
              </a:spcBef>
              <a:spcAft>
                <a:spcPts val="0"/>
              </a:spcAft>
              <a:buSzPts val="1800"/>
              <a:buChar char="●"/>
            </a:pPr>
            <a:r>
              <a:rPr lang="fr" dirty="0"/>
              <a:t>Outils de formation à distance</a:t>
            </a:r>
            <a:endParaRPr dirty="0"/>
          </a:p>
          <a:p>
            <a:pPr marL="457200" lvl="0" indent="-342900" algn="l" rtl="0">
              <a:spcBef>
                <a:spcPts val="0"/>
              </a:spcBef>
              <a:spcAft>
                <a:spcPts val="0"/>
              </a:spcAft>
              <a:buSzPts val="1800"/>
              <a:buChar char="●"/>
            </a:pPr>
            <a:r>
              <a:rPr lang="fr" dirty="0"/>
              <a:t>Nouveaux métiers</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Recommandation pour la protection des données personnelles</a:t>
            </a:r>
            <a:endParaRPr/>
          </a:p>
        </p:txBody>
      </p:sp>
      <p:sp>
        <p:nvSpPr>
          <p:cNvPr id="247" name="Google Shape;247;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faire une utilisation raisonnable des réseaux sociaux (</a:t>
            </a:r>
            <a:r>
              <a:rPr lang="fr" sz="1200" dirty="0"/>
              <a:t>ne partager que les informations strictement nécessaire en s’abstenant d’étaler sa vie sur les réseaux</a:t>
            </a:r>
            <a:r>
              <a:rPr lang="fr" dirty="0"/>
              <a:t>) ; </a:t>
            </a:r>
            <a:endParaRPr dirty="0"/>
          </a:p>
          <a:p>
            <a:pPr marL="457200" lvl="0" indent="-342900" algn="l" rtl="0">
              <a:spcBef>
                <a:spcPts val="0"/>
              </a:spcBef>
              <a:spcAft>
                <a:spcPts val="0"/>
              </a:spcAft>
              <a:buSzPts val="1800"/>
              <a:buChar char="-"/>
            </a:pPr>
            <a:r>
              <a:rPr lang="fr" dirty="0"/>
              <a:t>lire les conditions générales d’utilisation des sites ou applications que vous utilisez afin de consentir de manière consciente à l’utilisation de vos données personnelles ;</a:t>
            </a:r>
            <a:endParaRPr dirty="0"/>
          </a:p>
          <a:p>
            <a:pPr marL="457200" lvl="0" indent="-342900" algn="l" rtl="0">
              <a:spcBef>
                <a:spcPts val="0"/>
              </a:spcBef>
              <a:spcAft>
                <a:spcPts val="0"/>
              </a:spcAft>
              <a:buSzPts val="1800"/>
              <a:buChar char="-"/>
            </a:pPr>
            <a:r>
              <a:rPr lang="fr" dirty="0"/>
              <a:t>consulter le site de la Commission de protection des données (CDP) régulièrement pour prendre connaissance des recommandations formulées pour protéger ses données;</a:t>
            </a:r>
            <a:endParaRPr dirty="0"/>
          </a:p>
          <a:p>
            <a:pPr marL="457200" lvl="0" indent="-342900" algn="l" rtl="0">
              <a:spcBef>
                <a:spcPts val="0"/>
              </a:spcBef>
              <a:spcAft>
                <a:spcPts val="0"/>
              </a:spcAft>
              <a:buSzPts val="1800"/>
              <a:buChar char="-"/>
            </a:pPr>
            <a:r>
              <a:rPr lang="fr" dirty="0"/>
              <a:t>signaler à la CDP toute utilisation abusive de données personnelles dont vous avez connaissance</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Nouveaux métiers : conception, gestion de projet, programmation, développement, création numérique</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53" name="Google Shape;253;p40"/>
          <p:cNvSpPr txBox="1">
            <a:spLocks noGrp="1"/>
          </p:cNvSpPr>
          <p:nvPr>
            <p:ph type="body" idx="1"/>
          </p:nvPr>
        </p:nvSpPr>
        <p:spPr>
          <a:xfrm>
            <a:off x="311700" y="1422300"/>
            <a:ext cx="42603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Architecte Web</a:t>
            </a:r>
            <a:endParaRPr dirty="0"/>
          </a:p>
          <a:p>
            <a:pPr marL="457200" lvl="0" indent="-342900" algn="l" rtl="0">
              <a:spcBef>
                <a:spcPts val="0"/>
              </a:spcBef>
              <a:spcAft>
                <a:spcPts val="0"/>
              </a:spcAft>
              <a:buSzPts val="1800"/>
              <a:buChar char="●"/>
            </a:pPr>
            <a:r>
              <a:rPr lang="fr" dirty="0"/>
              <a:t>Chef de projet jeux Web</a:t>
            </a:r>
            <a:endParaRPr dirty="0"/>
          </a:p>
          <a:p>
            <a:pPr marL="457200" lvl="0" indent="-342900" algn="l" rtl="0">
              <a:spcBef>
                <a:spcPts val="0"/>
              </a:spcBef>
              <a:spcAft>
                <a:spcPts val="0"/>
              </a:spcAft>
              <a:buSzPts val="1800"/>
              <a:buChar char="●"/>
            </a:pPr>
            <a:r>
              <a:rPr lang="fr" dirty="0"/>
              <a:t>Chef de projet e-CRM et fidélisation</a:t>
            </a:r>
            <a:endParaRPr dirty="0"/>
          </a:p>
          <a:p>
            <a:pPr marL="457200" lvl="0" indent="-342900" algn="l" rtl="0">
              <a:spcBef>
                <a:spcPts val="0"/>
              </a:spcBef>
              <a:spcAft>
                <a:spcPts val="0"/>
              </a:spcAft>
              <a:buSzPts val="1800"/>
              <a:buChar char="●"/>
            </a:pPr>
            <a:r>
              <a:rPr lang="fr" dirty="0"/>
              <a:t>Chef de projet e-learning</a:t>
            </a:r>
            <a:endParaRPr dirty="0"/>
          </a:p>
          <a:p>
            <a:pPr marL="457200" lvl="0" indent="-342900" algn="l" rtl="0">
              <a:spcBef>
                <a:spcPts val="0"/>
              </a:spcBef>
              <a:spcAft>
                <a:spcPts val="0"/>
              </a:spcAft>
              <a:buSzPts val="1800"/>
              <a:buChar char="●"/>
            </a:pPr>
            <a:r>
              <a:rPr lang="fr" dirty="0"/>
              <a:t>Chef de projet web mobile</a:t>
            </a:r>
            <a:endParaRPr dirty="0"/>
          </a:p>
          <a:p>
            <a:pPr marL="457200" lvl="0" indent="-342900" algn="l" rtl="0">
              <a:spcBef>
                <a:spcPts val="0"/>
              </a:spcBef>
              <a:spcAft>
                <a:spcPts val="0"/>
              </a:spcAft>
              <a:buSzPts val="1800"/>
              <a:buChar char="●"/>
            </a:pPr>
            <a:r>
              <a:rPr lang="fr" dirty="0"/>
              <a:t>Designer d’interactions (UX designer)</a:t>
            </a:r>
            <a:endParaRPr dirty="0"/>
          </a:p>
          <a:p>
            <a:pPr marL="457200" lvl="0" indent="-342900" algn="l" rtl="0">
              <a:spcBef>
                <a:spcPts val="0"/>
              </a:spcBef>
              <a:spcAft>
                <a:spcPts val="0"/>
              </a:spcAft>
              <a:buSzPts val="1800"/>
              <a:buChar char="●"/>
            </a:pPr>
            <a:r>
              <a:rPr lang="fr" dirty="0"/>
              <a:t>Chef de projet fonctionnel Web</a:t>
            </a:r>
            <a:endParaRPr dirty="0"/>
          </a:p>
          <a:p>
            <a:pPr marL="457200" lvl="0" indent="-342900" algn="l" rtl="0">
              <a:spcBef>
                <a:spcPts val="0"/>
              </a:spcBef>
              <a:spcAft>
                <a:spcPts val="0"/>
              </a:spcAft>
              <a:buSzPts val="1800"/>
              <a:buChar char="●"/>
            </a:pPr>
            <a:r>
              <a:rPr lang="fr" dirty="0"/>
              <a:t>Chef de projet technique Web</a:t>
            </a:r>
            <a:endParaRPr dirty="0"/>
          </a:p>
          <a:p>
            <a:pPr marL="457200" lvl="0" indent="-342900" algn="l" rtl="0">
              <a:spcBef>
                <a:spcPts val="0"/>
              </a:spcBef>
              <a:spcAft>
                <a:spcPts val="0"/>
              </a:spcAft>
              <a:buSzPts val="1800"/>
              <a:buChar char="●"/>
            </a:pPr>
            <a:r>
              <a:rPr lang="fr" dirty="0"/>
              <a:t>Développeurs</a:t>
            </a:r>
            <a:endParaRPr dirty="0"/>
          </a:p>
        </p:txBody>
      </p:sp>
      <p:sp>
        <p:nvSpPr>
          <p:cNvPr id="254" name="Google Shape;254;p40"/>
          <p:cNvSpPr txBox="1">
            <a:spLocks noGrp="1"/>
          </p:cNvSpPr>
          <p:nvPr>
            <p:ph type="body" idx="1"/>
          </p:nvPr>
        </p:nvSpPr>
        <p:spPr>
          <a:xfrm>
            <a:off x="4572000" y="1422300"/>
            <a:ext cx="4071000" cy="3416400"/>
          </a:xfrm>
          <a:prstGeom prst="rect">
            <a:avLst/>
          </a:prstGeom>
        </p:spPr>
        <p:txBody>
          <a:bodyPr spcFirstLastPara="1" wrap="square" lIns="91425" tIns="91425" rIns="91425" bIns="91425" anchor="t" anchorCtr="0">
            <a:normAutofit lnSpcReduction="10000"/>
          </a:bodyPr>
          <a:lstStyle/>
          <a:p>
            <a:pPr marL="457200" marR="0" lvl="0" indent="-342900" algn="l" rtl="0">
              <a:lnSpc>
                <a:spcPct val="115000"/>
              </a:lnSpc>
              <a:spcBef>
                <a:spcPts val="0"/>
              </a:spcBef>
              <a:spcAft>
                <a:spcPts val="0"/>
              </a:spcAft>
              <a:buSzPts val="1800"/>
              <a:buChar char="●"/>
            </a:pPr>
            <a:r>
              <a:rPr lang="fr" dirty="0"/>
              <a:t>Développeur d’applications dans les médias sociaux</a:t>
            </a:r>
            <a:endParaRPr dirty="0"/>
          </a:p>
          <a:p>
            <a:pPr marL="457200" marR="0" lvl="0" indent="-342900" algn="l" rtl="0">
              <a:lnSpc>
                <a:spcPct val="115000"/>
              </a:lnSpc>
              <a:spcBef>
                <a:spcPts val="0"/>
              </a:spcBef>
              <a:spcAft>
                <a:spcPts val="0"/>
              </a:spcAft>
              <a:buSzPts val="1800"/>
              <a:buChar char="●"/>
            </a:pPr>
            <a:r>
              <a:rPr lang="fr" dirty="0"/>
              <a:t>Webdesigner</a:t>
            </a:r>
            <a:endParaRPr dirty="0"/>
          </a:p>
          <a:p>
            <a:pPr marL="457200" marR="0" lvl="0" indent="-342900" algn="l" rtl="0">
              <a:lnSpc>
                <a:spcPct val="115000"/>
              </a:lnSpc>
              <a:spcBef>
                <a:spcPts val="0"/>
              </a:spcBef>
              <a:spcAft>
                <a:spcPts val="0"/>
              </a:spcAft>
              <a:buSzPts val="1800"/>
              <a:buChar char="●"/>
            </a:pPr>
            <a:r>
              <a:rPr lang="fr" dirty="0"/>
              <a:t>CDO (chief data officer)</a:t>
            </a:r>
            <a:endParaRPr dirty="0"/>
          </a:p>
          <a:p>
            <a:pPr marL="457200" marR="0" lvl="0" indent="-342900" algn="l" rtl="0">
              <a:lnSpc>
                <a:spcPct val="115000"/>
              </a:lnSpc>
              <a:spcBef>
                <a:spcPts val="0"/>
              </a:spcBef>
              <a:spcAft>
                <a:spcPts val="0"/>
              </a:spcAft>
              <a:buSzPts val="1800"/>
              <a:buChar char="●"/>
            </a:pPr>
            <a:r>
              <a:rPr lang="fr" dirty="0"/>
              <a:t>Data scientist</a:t>
            </a:r>
            <a:endParaRPr dirty="0"/>
          </a:p>
          <a:p>
            <a:pPr marL="457200" marR="0" lvl="0" indent="-342900" algn="l" rtl="0">
              <a:lnSpc>
                <a:spcPct val="115000"/>
              </a:lnSpc>
              <a:spcBef>
                <a:spcPts val="0"/>
              </a:spcBef>
              <a:spcAft>
                <a:spcPts val="0"/>
              </a:spcAft>
              <a:buSzPts val="1800"/>
              <a:buChar char="●"/>
            </a:pPr>
            <a:r>
              <a:rPr lang="fr" dirty="0"/>
              <a:t>Data analyst</a:t>
            </a:r>
            <a:endParaRPr dirty="0"/>
          </a:p>
          <a:p>
            <a:pPr marL="457200" marR="0" lvl="0" indent="-342900" algn="l" rtl="0">
              <a:lnSpc>
                <a:spcPct val="115000"/>
              </a:lnSpc>
              <a:spcBef>
                <a:spcPts val="0"/>
              </a:spcBef>
              <a:spcAft>
                <a:spcPts val="0"/>
              </a:spcAft>
              <a:buSzPts val="1800"/>
              <a:buChar char="●"/>
            </a:pPr>
            <a:r>
              <a:rPr lang="fr" dirty="0"/>
              <a:t>Architecte de l’information</a:t>
            </a:r>
            <a:endParaRPr dirty="0"/>
          </a:p>
          <a:p>
            <a:pPr marL="457200" marR="0" lvl="0" indent="-342900" algn="l" rtl="0">
              <a:lnSpc>
                <a:spcPct val="115000"/>
              </a:lnSpc>
              <a:spcBef>
                <a:spcPts val="0"/>
              </a:spcBef>
              <a:spcAft>
                <a:spcPts val="0"/>
              </a:spcAft>
              <a:buSzPts val="1800"/>
              <a:buChar char="●"/>
            </a:pPr>
            <a:r>
              <a:rPr lang="fr" dirty="0"/>
              <a:t>Responsable de plateforme</a:t>
            </a:r>
            <a:endParaRPr dirty="0"/>
          </a:p>
          <a:p>
            <a:pPr marL="457200" marR="0" lvl="0" indent="-342900" algn="l" rtl="0">
              <a:lnSpc>
                <a:spcPct val="115000"/>
              </a:lnSpc>
              <a:spcBef>
                <a:spcPts val="0"/>
              </a:spcBef>
              <a:spcAft>
                <a:spcPts val="0"/>
              </a:spcAft>
              <a:buSzPts val="1800"/>
              <a:buChar char="●"/>
            </a:pPr>
            <a:r>
              <a:rPr lang="fr" dirty="0"/>
              <a:t>Ingénieur e-paiement et m-paiement</a:t>
            </a:r>
            <a:endParaRPr dirty="0"/>
          </a:p>
          <a:p>
            <a:pPr marL="457200" marR="0" lvl="0" indent="-342900" algn="l" rtl="0">
              <a:lnSpc>
                <a:spcPct val="115000"/>
              </a:lnSpc>
              <a:spcBef>
                <a:spcPts val="0"/>
              </a:spcBef>
              <a:spcAft>
                <a:spcPts val="0"/>
              </a:spcAft>
              <a:buSzPts val="1800"/>
              <a:buChar char="●"/>
            </a:pPr>
            <a:r>
              <a:rPr lang="fr" dirty="0"/>
              <a:t>etc</a:t>
            </a: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Nouveaux métiers : production et à la gestion de contenus</a:t>
            </a:r>
            <a:endParaRPr/>
          </a:p>
        </p:txBody>
      </p:sp>
      <p:sp>
        <p:nvSpPr>
          <p:cNvPr id="260" name="Google Shape;260;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Community manager ou animateur de communautés Web</a:t>
            </a:r>
            <a:endParaRPr dirty="0"/>
          </a:p>
          <a:p>
            <a:pPr marL="457200" lvl="0" indent="-342900" algn="l" rtl="0">
              <a:spcBef>
                <a:spcPts val="0"/>
              </a:spcBef>
              <a:spcAft>
                <a:spcPts val="0"/>
              </a:spcAft>
              <a:buSzPts val="1800"/>
              <a:buChar char="●"/>
            </a:pPr>
            <a:r>
              <a:rPr lang="fr" dirty="0"/>
              <a:t>SEO manager</a:t>
            </a:r>
            <a:endParaRPr dirty="0"/>
          </a:p>
          <a:p>
            <a:pPr marL="457200" lvl="0" indent="-342900" algn="l" rtl="0">
              <a:spcBef>
                <a:spcPts val="0"/>
              </a:spcBef>
              <a:spcAft>
                <a:spcPts val="0"/>
              </a:spcAft>
              <a:buSzPts val="1800"/>
              <a:buChar char="●"/>
            </a:pPr>
            <a:r>
              <a:rPr lang="fr" dirty="0"/>
              <a:t>SEM et SEA manager</a:t>
            </a:r>
            <a:endParaRPr dirty="0"/>
          </a:p>
          <a:p>
            <a:pPr marL="457200" lvl="0" indent="-342900" algn="l" rtl="0">
              <a:spcBef>
                <a:spcPts val="0"/>
              </a:spcBef>
              <a:spcAft>
                <a:spcPts val="0"/>
              </a:spcAft>
              <a:buSzPts val="1800"/>
              <a:buChar char="●"/>
            </a:pPr>
            <a:r>
              <a:rPr lang="fr" dirty="0"/>
              <a:t>Social media optimization manager</a:t>
            </a:r>
            <a:endParaRPr dirty="0"/>
          </a:p>
          <a:p>
            <a:pPr marL="457200" lvl="0" indent="-342900" algn="l" rtl="0">
              <a:spcBef>
                <a:spcPts val="0"/>
              </a:spcBef>
              <a:spcAft>
                <a:spcPts val="0"/>
              </a:spcAft>
              <a:buSzPts val="1800"/>
              <a:buChar char="●"/>
            </a:pPr>
            <a:r>
              <a:rPr lang="fr" dirty="0"/>
              <a:t>Data protection officer</a:t>
            </a:r>
            <a:endParaRPr dirty="0"/>
          </a:p>
          <a:p>
            <a:pPr marL="457200" lvl="0" indent="-342900" algn="l" rtl="0">
              <a:spcBef>
                <a:spcPts val="0"/>
              </a:spcBef>
              <a:spcAft>
                <a:spcPts val="0"/>
              </a:spcAft>
              <a:buSzPts val="1800"/>
              <a:buChar char="●"/>
            </a:pPr>
            <a:r>
              <a:rPr lang="fr" dirty="0"/>
              <a:t>CDO (chief digital officer)</a:t>
            </a:r>
            <a:endParaRPr dirty="0"/>
          </a:p>
          <a:p>
            <a:pPr marL="457200" lvl="0" indent="-342900" algn="l" rtl="0">
              <a:spcBef>
                <a:spcPts val="0"/>
              </a:spcBef>
              <a:spcAft>
                <a:spcPts val="0"/>
              </a:spcAft>
              <a:buSzPts val="1800"/>
              <a:buChar char="●"/>
            </a:pPr>
            <a:r>
              <a:rPr lang="fr" dirty="0"/>
              <a:t>Bloggeur</a:t>
            </a:r>
            <a:endParaRPr dirty="0"/>
          </a:p>
          <a:p>
            <a:pPr marL="457200" lvl="0" indent="-342900" algn="l" rtl="0">
              <a:spcBef>
                <a:spcPts val="0"/>
              </a:spcBef>
              <a:spcAft>
                <a:spcPts val="0"/>
              </a:spcAft>
              <a:buSzPts val="1800"/>
              <a:buChar char="●"/>
            </a:pPr>
            <a:r>
              <a:rPr lang="fr" dirty="0"/>
              <a:t>Content curator</a:t>
            </a:r>
            <a:endParaRP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dirty="0"/>
              <a:t>Nouveaux métiers : commercial, marketing et à la formation</a:t>
            </a:r>
            <a:endParaRPr dirty="0"/>
          </a:p>
        </p:txBody>
      </p:sp>
      <p:sp>
        <p:nvSpPr>
          <p:cNvPr id="266" name="Google Shape;266;p42"/>
          <p:cNvSpPr txBox="1">
            <a:spLocks noGrp="1"/>
          </p:cNvSpPr>
          <p:nvPr>
            <p:ph type="body" idx="1"/>
          </p:nvPr>
        </p:nvSpPr>
        <p:spPr>
          <a:xfrm>
            <a:off x="311700" y="1376100"/>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Webmarketeur</a:t>
            </a:r>
            <a:endParaRPr dirty="0"/>
          </a:p>
          <a:p>
            <a:pPr marL="457200" lvl="0" indent="-342900" algn="l" rtl="0">
              <a:spcBef>
                <a:spcPts val="0"/>
              </a:spcBef>
              <a:spcAft>
                <a:spcPts val="0"/>
              </a:spcAft>
              <a:buSzPts val="1800"/>
              <a:buChar char="●"/>
            </a:pPr>
            <a:r>
              <a:rPr lang="fr" dirty="0"/>
              <a:t>Responsable Web analytics</a:t>
            </a:r>
            <a:endParaRPr dirty="0"/>
          </a:p>
          <a:p>
            <a:pPr marL="457200" lvl="0" indent="-342900" algn="l" rtl="0">
              <a:spcBef>
                <a:spcPts val="0"/>
              </a:spcBef>
              <a:spcAft>
                <a:spcPts val="0"/>
              </a:spcAft>
              <a:buSzPts val="1800"/>
              <a:buChar char="●"/>
            </a:pPr>
            <a:r>
              <a:rPr lang="fr" dirty="0"/>
              <a:t>Responsable e-commerce</a:t>
            </a:r>
            <a:endParaRPr dirty="0"/>
          </a:p>
          <a:p>
            <a:pPr marL="457200" lvl="0" indent="-342900" algn="l" rtl="0">
              <a:spcBef>
                <a:spcPts val="0"/>
              </a:spcBef>
              <a:spcAft>
                <a:spcPts val="0"/>
              </a:spcAft>
              <a:buSzPts val="1800"/>
              <a:buChar char="●"/>
            </a:pPr>
            <a:r>
              <a:rPr lang="fr" dirty="0"/>
              <a:t>Mobile marketeur</a:t>
            </a:r>
            <a:endParaRPr dirty="0"/>
          </a:p>
          <a:p>
            <a:pPr marL="457200" lvl="0" indent="-342900" algn="l" rtl="0">
              <a:spcBef>
                <a:spcPts val="0"/>
              </a:spcBef>
              <a:spcAft>
                <a:spcPts val="0"/>
              </a:spcAft>
              <a:buSzPts val="1800"/>
              <a:buChar char="●"/>
            </a:pPr>
            <a:r>
              <a:rPr lang="fr" dirty="0"/>
              <a:t>Responsable affiliation</a:t>
            </a:r>
            <a:endParaRPr dirty="0"/>
          </a:p>
          <a:p>
            <a:pPr marL="457200" lvl="0" indent="-342900" algn="l" rtl="0">
              <a:spcBef>
                <a:spcPts val="0"/>
              </a:spcBef>
              <a:spcAft>
                <a:spcPts val="0"/>
              </a:spcAft>
              <a:buSzPts val="1800"/>
              <a:buChar char="●"/>
            </a:pPr>
            <a:r>
              <a:rPr lang="fr" dirty="0"/>
              <a:t>Responsable acquisition</a:t>
            </a:r>
            <a:endParaRPr dirty="0"/>
          </a:p>
          <a:p>
            <a:pPr marL="457200" lvl="0" indent="-342900" algn="l" rtl="0">
              <a:spcBef>
                <a:spcPts val="0"/>
              </a:spcBef>
              <a:spcAft>
                <a:spcPts val="0"/>
              </a:spcAft>
              <a:buSzPts val="1800"/>
              <a:buChar char="●"/>
            </a:pPr>
            <a:r>
              <a:rPr lang="fr" dirty="0"/>
              <a:t>Traffic manager</a:t>
            </a:r>
            <a:endParaRPr dirty="0"/>
          </a:p>
          <a:p>
            <a:pPr marL="457200" lvl="0" indent="-342900" algn="l" rtl="0">
              <a:spcBef>
                <a:spcPts val="0"/>
              </a:spcBef>
              <a:spcAft>
                <a:spcPts val="0"/>
              </a:spcAft>
              <a:buSzPts val="1800"/>
              <a:buChar char="●"/>
            </a:pPr>
            <a:r>
              <a:rPr lang="fr" dirty="0"/>
              <a:t>Chef de produit e-commerce et e-merchandising</a:t>
            </a:r>
            <a:endParaRPr dirty="0"/>
          </a:p>
          <a:p>
            <a:pPr marL="457200" lvl="0" indent="-342900" algn="l" rtl="0">
              <a:spcBef>
                <a:spcPts val="0"/>
              </a:spcBef>
              <a:spcAft>
                <a:spcPts val="0"/>
              </a:spcAft>
              <a:buSzPts val="1800"/>
              <a:buChar char="●"/>
            </a:pPr>
            <a:r>
              <a:rPr lang="fr" dirty="0"/>
              <a:t>Brand content manager</a:t>
            </a:r>
            <a:endParaRP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fr"/>
              <a:t>Quelques chiffres pour le Sénégal en Janvier 2022</a:t>
            </a:r>
            <a:endParaRPr/>
          </a:p>
        </p:txBody>
      </p:sp>
      <p:sp>
        <p:nvSpPr>
          <p:cNvPr id="272" name="Google Shape;272;p43"/>
          <p:cNvSpPr txBox="1">
            <a:spLocks noGrp="1"/>
          </p:cNvSpPr>
          <p:nvPr>
            <p:ph type="body" idx="1"/>
          </p:nvPr>
        </p:nvSpPr>
        <p:spPr>
          <a:xfrm>
            <a:off x="311700" y="4512775"/>
            <a:ext cx="8520600" cy="398100"/>
          </a:xfrm>
          <a:prstGeom prst="rect">
            <a:avLst/>
          </a:prstGeom>
        </p:spPr>
        <p:txBody>
          <a:bodyPr spcFirstLastPara="1" wrap="square" lIns="91425" tIns="91425" rIns="91425" bIns="91425" anchor="t" anchorCtr="0">
            <a:normAutofit fontScale="25000" lnSpcReduction="20000"/>
          </a:bodyPr>
          <a:lstStyle/>
          <a:p>
            <a:pPr marL="0" lvl="0" indent="0" algn="l" rtl="0">
              <a:spcBef>
                <a:spcPts val="0"/>
              </a:spcBef>
              <a:spcAft>
                <a:spcPts val="1200"/>
              </a:spcAft>
              <a:buClr>
                <a:schemeClr val="dk1"/>
              </a:buClr>
              <a:buSzPct val="61111"/>
              <a:buFont typeface="Arial"/>
              <a:buNone/>
            </a:pPr>
            <a:r>
              <a:rPr lang="fr"/>
              <a:t>Source: https://datareportal.com/reports/digital-2022-senegal</a:t>
            </a:r>
            <a:endParaRPr/>
          </a:p>
        </p:txBody>
      </p:sp>
      <p:pic>
        <p:nvPicPr>
          <p:cNvPr id="273" name="Google Shape;273;p43"/>
          <p:cNvPicPr preferRelativeResize="0"/>
          <p:nvPr/>
        </p:nvPicPr>
        <p:blipFill>
          <a:blip r:embed="rId3">
            <a:alphaModFix/>
          </a:blip>
          <a:stretch>
            <a:fillRect/>
          </a:stretch>
        </p:blipFill>
        <p:spPr>
          <a:xfrm>
            <a:off x="763275" y="1017727"/>
            <a:ext cx="7453800" cy="3470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fr"/>
              <a:t>Quelques chiffres pour le Sénégal en Janvier 2022</a:t>
            </a:r>
            <a:endParaRPr/>
          </a:p>
        </p:txBody>
      </p:sp>
      <p:sp>
        <p:nvSpPr>
          <p:cNvPr id="279" name="Google Shape;279;p4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280" name="Google Shape;280;p44"/>
          <p:cNvPicPr preferRelativeResize="0"/>
          <p:nvPr/>
        </p:nvPicPr>
        <p:blipFill>
          <a:blip r:embed="rId3">
            <a:alphaModFix/>
          </a:blip>
          <a:stretch>
            <a:fillRect/>
          </a:stretch>
        </p:blipFill>
        <p:spPr>
          <a:xfrm>
            <a:off x="934125" y="1152474"/>
            <a:ext cx="7065250" cy="3607351"/>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Conclusion	</a:t>
            </a:r>
            <a:endParaRPr/>
          </a:p>
        </p:txBody>
      </p:sp>
      <p:sp>
        <p:nvSpPr>
          <p:cNvPr id="286" name="Google Shape;286;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marR="0" lvl="0" indent="-342900" algn="l" rtl="0">
              <a:lnSpc>
                <a:spcPct val="115000"/>
              </a:lnSpc>
              <a:spcBef>
                <a:spcPts val="0"/>
              </a:spcBef>
              <a:spcAft>
                <a:spcPts val="0"/>
              </a:spcAft>
              <a:buSzPts val="1800"/>
              <a:buChar char="●"/>
            </a:pPr>
            <a:r>
              <a:rPr lang="fr" dirty="0"/>
              <a:t>L’outil « numérique » a changé nos comportement dans presque tous les domaines </a:t>
            </a:r>
            <a:endParaRPr dirty="0"/>
          </a:p>
          <a:p>
            <a:pPr marL="457200" marR="0" lvl="0" indent="-342900" algn="l" rtl="0">
              <a:lnSpc>
                <a:spcPct val="115000"/>
              </a:lnSpc>
              <a:spcBef>
                <a:spcPts val="0"/>
              </a:spcBef>
              <a:spcAft>
                <a:spcPts val="0"/>
              </a:spcAft>
              <a:buSzPts val="1800"/>
              <a:buChar char="●"/>
            </a:pPr>
            <a:r>
              <a:rPr lang="fr" dirty="0"/>
              <a:t>Ce changement a été permis par l’avancée des technologie notamment l’ordinateur (sous toutes ses formes) et les télécommunications </a:t>
            </a:r>
            <a:endParaRPr dirty="0"/>
          </a:p>
          <a:p>
            <a:pPr marL="457200" marR="0" lvl="0" indent="-342900" algn="l" rtl="0">
              <a:lnSpc>
                <a:spcPct val="115000"/>
              </a:lnSpc>
              <a:spcBef>
                <a:spcPts val="0"/>
              </a:spcBef>
              <a:spcAft>
                <a:spcPts val="0"/>
              </a:spcAft>
              <a:buSzPts val="1800"/>
              <a:buChar char="●"/>
            </a:pPr>
            <a:r>
              <a:rPr lang="fr" dirty="0"/>
              <a:t>Il est du devoir de chacun de comprendre et de s’approprier les outils numérique pour son développement personnel et professionnel</a:t>
            </a:r>
            <a:endParaRPr dirty="0"/>
          </a:p>
          <a:p>
            <a:pPr marL="457200" marR="0" lvl="0" indent="-342900" algn="l" rtl="0">
              <a:lnSpc>
                <a:spcPct val="115000"/>
              </a:lnSpc>
              <a:spcBef>
                <a:spcPts val="0"/>
              </a:spcBef>
              <a:spcAft>
                <a:spcPts val="0"/>
              </a:spcAft>
              <a:buSzPts val="1800"/>
              <a:buChar char="●"/>
            </a:pPr>
            <a:r>
              <a:rPr lang="fr" dirty="0"/>
              <a:t>Se prémunir des dangers qu’elle comporte</a:t>
            </a: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endParaRPr dirty="0"/>
          </a:p>
        </p:txBody>
      </p:sp>
      <p:sp>
        <p:nvSpPr>
          <p:cNvPr id="292" name="Google Shape;292;p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Clr>
                <a:schemeClr val="dk1"/>
              </a:buClr>
              <a:buSzPts val="1100"/>
              <a:buFont typeface="Arial"/>
              <a:buNone/>
            </a:pPr>
            <a:r>
              <a:rPr lang="fr" sz="9600" dirty="0"/>
              <a:t>Questions</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a:spLocks noGrp="1"/>
          </p:cNvSpPr>
          <p:nvPr>
            <p:ph type="body" idx="1"/>
          </p:nvPr>
        </p:nvSpPr>
        <p:spPr>
          <a:xfrm>
            <a:off x="311700" y="2571750"/>
            <a:ext cx="8304900" cy="1997100"/>
          </a:xfrm>
          <a:prstGeom prst="rect">
            <a:avLst/>
          </a:prstGeom>
        </p:spPr>
        <p:txBody>
          <a:bodyPr spcFirstLastPara="1" wrap="square" lIns="91425" tIns="91425" rIns="91425" bIns="91425" anchor="t" anchorCtr="0">
            <a:normAutofit/>
          </a:bodyPr>
          <a:lstStyle/>
          <a:p>
            <a:pPr marL="0" lvl="0" indent="0" algn="just" rtl="0">
              <a:spcBef>
                <a:spcPts val="0"/>
              </a:spcBef>
              <a:spcAft>
                <a:spcPts val="1200"/>
              </a:spcAft>
              <a:buNone/>
            </a:pPr>
            <a:r>
              <a:rPr lang="fr" dirty="0"/>
              <a:t>Selon l’UNESCO «La culture, dans son sens le plus large, est considérée comme l'ensemble des traits distinctifs, spirituels et matériels, intellectuels et affectifs, qui caractérisent une société ou un groupe social. Elle englobe, outre les arts et les lettres, les modes de vie, les droits fondamentaux de l'être humain, les systèmes de valeurs, les traditions et les croyances.»</a:t>
            </a:r>
            <a:endParaRPr dirty="0"/>
          </a:p>
        </p:txBody>
      </p:sp>
      <p:pic>
        <p:nvPicPr>
          <p:cNvPr id="80" name="Google Shape;80;p17"/>
          <p:cNvPicPr preferRelativeResize="0"/>
          <p:nvPr/>
        </p:nvPicPr>
        <p:blipFill>
          <a:blip r:embed="rId3">
            <a:alphaModFix/>
          </a:blip>
          <a:stretch>
            <a:fillRect/>
          </a:stretch>
        </p:blipFill>
        <p:spPr>
          <a:xfrm>
            <a:off x="1337838" y="445025"/>
            <a:ext cx="6468336" cy="1997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fr"/>
              <a:t>Numérique</a:t>
            </a:r>
            <a:endParaRPr/>
          </a:p>
        </p:txBody>
      </p:sp>
      <p:sp>
        <p:nvSpPr>
          <p:cNvPr id="86" name="Google Shape;86;p18"/>
          <p:cNvSpPr txBox="1">
            <a:spLocks noGrp="1"/>
          </p:cNvSpPr>
          <p:nvPr>
            <p:ph type="body" idx="1"/>
          </p:nvPr>
        </p:nvSpPr>
        <p:spPr>
          <a:xfrm>
            <a:off x="311700" y="1152475"/>
            <a:ext cx="5419800" cy="3416400"/>
          </a:xfrm>
          <a:prstGeom prst="rect">
            <a:avLst/>
          </a:prstGeom>
        </p:spPr>
        <p:txBody>
          <a:bodyPr spcFirstLastPara="1" wrap="square" lIns="91425" tIns="91425" rIns="91425" bIns="91425" anchor="t" anchorCtr="0">
            <a:normAutofit/>
          </a:bodyPr>
          <a:lstStyle/>
          <a:p>
            <a:pPr marL="0" lvl="0" indent="0" algn="just" rtl="0">
              <a:spcBef>
                <a:spcPts val="0"/>
              </a:spcBef>
              <a:spcAft>
                <a:spcPts val="0"/>
              </a:spcAft>
              <a:buNone/>
            </a:pPr>
            <a:r>
              <a:rPr lang="fr" dirty="0"/>
              <a:t>Numérique : ce “qui relève des nombres ; se fait avec des nombres ; est représenté par un nombre”, mais aussi “qui est évalué en nombre, ou se traduit en nombre”. (source : Larousse)</a:t>
            </a:r>
            <a:endParaRPr dirty="0"/>
          </a:p>
          <a:p>
            <a:pPr marL="0" lvl="0" indent="0" algn="just" rtl="0">
              <a:spcBef>
                <a:spcPts val="1200"/>
              </a:spcBef>
              <a:spcAft>
                <a:spcPts val="1200"/>
              </a:spcAft>
              <a:buClr>
                <a:schemeClr val="dk1"/>
              </a:buClr>
              <a:buSzPts val="1100"/>
              <a:buFont typeface="Arial"/>
              <a:buNone/>
            </a:pPr>
            <a:r>
              <a:rPr lang="fr" dirty="0"/>
              <a:t>La numérisation est le fait de traduire en nombres une information afin qu’elle puisse être traitée, lue et manipulée par des ordinateurs.</a:t>
            </a:r>
            <a:endParaRPr dirty="0"/>
          </a:p>
        </p:txBody>
      </p:sp>
      <p:pic>
        <p:nvPicPr>
          <p:cNvPr id="87" name="Google Shape;87;p18"/>
          <p:cNvPicPr preferRelativeResize="0"/>
          <p:nvPr/>
        </p:nvPicPr>
        <p:blipFill>
          <a:blip r:embed="rId3">
            <a:alphaModFix/>
          </a:blip>
          <a:stretch>
            <a:fillRect/>
          </a:stretch>
        </p:blipFill>
        <p:spPr>
          <a:xfrm>
            <a:off x="5820025" y="1152475"/>
            <a:ext cx="3214550" cy="18136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Culture numérique </a:t>
            </a:r>
            <a:endParaRPr/>
          </a:p>
        </p:txBody>
      </p:sp>
      <p:sp>
        <p:nvSpPr>
          <p:cNvPr id="93" name="Google Shape;93;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92500" lnSpcReduction="10000"/>
          </a:bodyPr>
          <a:lstStyle/>
          <a:p>
            <a:pPr marL="0" lvl="0" indent="0" algn="l" rtl="0">
              <a:spcBef>
                <a:spcPts val="0"/>
              </a:spcBef>
              <a:spcAft>
                <a:spcPts val="0"/>
              </a:spcAft>
              <a:buNone/>
            </a:pPr>
            <a:r>
              <a:rPr lang="fr" dirty="0"/>
              <a:t>Ensemble des techniques matérielles et intellectuelles, des pratiques, des modes de pensée et des valeurs qui se développent sur Internet</a:t>
            </a:r>
            <a:endParaRPr dirty="0"/>
          </a:p>
          <a:p>
            <a:pPr marL="0" lvl="0" indent="0" algn="l" rtl="0">
              <a:spcBef>
                <a:spcPts val="1200"/>
              </a:spcBef>
              <a:spcAft>
                <a:spcPts val="0"/>
              </a:spcAft>
              <a:buNone/>
            </a:pPr>
            <a:r>
              <a:rPr lang="fr" i="1" dirty="0"/>
              <a:t>“Impact : la valeur culturelle du numérique réside dans le fait qu'il modifie les pratiques humaines et le sens de celles-ci.  Il est primordial de réfléchir à sa définition dans sa globalité et non seulement à partir de sa matérialité.” (Marcello Vitali-Rosati dans Pratiques de l'édition numérique)</a:t>
            </a:r>
            <a:endParaRPr i="1" dirty="0"/>
          </a:p>
          <a:p>
            <a:pPr marL="0" lvl="0" indent="0" algn="l" rtl="0">
              <a:spcBef>
                <a:spcPts val="1200"/>
              </a:spcBef>
              <a:spcAft>
                <a:spcPts val="0"/>
              </a:spcAft>
              <a:buClr>
                <a:schemeClr val="dk1"/>
              </a:buClr>
              <a:buSzPct val="61111"/>
              <a:buFont typeface="Arial"/>
              <a:buNone/>
            </a:pPr>
            <a:r>
              <a:rPr lang="fr" i="1" dirty="0"/>
              <a:t>“Nous entrons dans un monde nouveau que le numérique enrichit, transforme et surveille. Il est important de disposer de connaissances variées et interdisciplinaires pour y vivre avec agilité et prudence, car si nous fabriquons le numérique, le numérique nous fabrique aussi. “ (Cardon 2019, 9)</a:t>
            </a:r>
            <a:endParaRPr i="1" dirty="0"/>
          </a:p>
          <a:p>
            <a:pPr marL="0" lvl="0" indent="0" algn="l" rtl="0">
              <a:spcBef>
                <a:spcPts val="1200"/>
              </a:spcBef>
              <a:spcAft>
                <a:spcPts val="1200"/>
              </a:spcAft>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L’ordinateur</a:t>
            </a:r>
            <a:endParaRPr/>
          </a:p>
        </p:txBody>
      </p:sp>
      <p:sp>
        <p:nvSpPr>
          <p:cNvPr id="99" name="Google Shape;99;p20"/>
          <p:cNvSpPr txBox="1">
            <a:spLocks noGrp="1"/>
          </p:cNvSpPr>
          <p:nvPr>
            <p:ph type="body" idx="1"/>
          </p:nvPr>
        </p:nvSpPr>
        <p:spPr>
          <a:xfrm>
            <a:off x="311700" y="1152475"/>
            <a:ext cx="8520600" cy="1597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fr" dirty="0"/>
              <a:t>En anglais computer = machine qui fait des opérations de calcul</a:t>
            </a:r>
            <a:endParaRPr dirty="0"/>
          </a:p>
          <a:p>
            <a:pPr marL="0" lvl="0" indent="0" algn="l" rtl="0">
              <a:spcBef>
                <a:spcPts val="1200"/>
              </a:spcBef>
              <a:spcAft>
                <a:spcPts val="1200"/>
              </a:spcAft>
              <a:buNone/>
            </a:pPr>
            <a:r>
              <a:rPr lang="fr" dirty="0"/>
              <a:t>Les processeurs permettent d’effectuer des calculs, des opérations arithmétiques et logique avec des 0 et 1 (langage binaire).</a:t>
            </a:r>
            <a:endParaRPr dirty="0"/>
          </a:p>
        </p:txBody>
      </p:sp>
      <p:pic>
        <p:nvPicPr>
          <p:cNvPr id="100" name="Google Shape;100;p20"/>
          <p:cNvPicPr preferRelativeResize="0"/>
          <p:nvPr/>
        </p:nvPicPr>
        <p:blipFill>
          <a:blip r:embed="rId3">
            <a:alphaModFix/>
          </a:blip>
          <a:stretch>
            <a:fillRect/>
          </a:stretch>
        </p:blipFill>
        <p:spPr>
          <a:xfrm>
            <a:off x="747451" y="2576351"/>
            <a:ext cx="1944451" cy="1941173"/>
          </a:xfrm>
          <a:prstGeom prst="rect">
            <a:avLst/>
          </a:prstGeom>
          <a:noFill/>
          <a:ln>
            <a:noFill/>
          </a:ln>
        </p:spPr>
      </p:pic>
      <p:pic>
        <p:nvPicPr>
          <p:cNvPr id="101" name="Google Shape;101;p20"/>
          <p:cNvPicPr preferRelativeResize="0"/>
          <p:nvPr/>
        </p:nvPicPr>
        <p:blipFill>
          <a:blip r:embed="rId4">
            <a:alphaModFix/>
          </a:blip>
          <a:stretch>
            <a:fillRect/>
          </a:stretch>
        </p:blipFill>
        <p:spPr>
          <a:xfrm>
            <a:off x="3795674" y="2428797"/>
            <a:ext cx="1381000" cy="838950"/>
          </a:xfrm>
          <a:prstGeom prst="rect">
            <a:avLst/>
          </a:prstGeom>
          <a:noFill/>
          <a:ln>
            <a:noFill/>
          </a:ln>
        </p:spPr>
      </p:pic>
      <p:pic>
        <p:nvPicPr>
          <p:cNvPr id="102" name="Google Shape;102;p20"/>
          <p:cNvPicPr preferRelativeResize="0"/>
          <p:nvPr/>
        </p:nvPicPr>
        <p:blipFill>
          <a:blip r:embed="rId5">
            <a:alphaModFix/>
          </a:blip>
          <a:stretch>
            <a:fillRect/>
          </a:stretch>
        </p:blipFill>
        <p:spPr>
          <a:xfrm>
            <a:off x="6192676" y="2428800"/>
            <a:ext cx="1514726" cy="1094400"/>
          </a:xfrm>
          <a:prstGeom prst="rect">
            <a:avLst/>
          </a:prstGeom>
          <a:noFill/>
          <a:ln>
            <a:noFill/>
          </a:ln>
        </p:spPr>
      </p:pic>
      <p:sp>
        <p:nvSpPr>
          <p:cNvPr id="103" name="Google Shape;103;p20"/>
          <p:cNvSpPr txBox="1"/>
          <p:nvPr/>
        </p:nvSpPr>
        <p:spPr>
          <a:xfrm>
            <a:off x="311700" y="4517525"/>
            <a:ext cx="3000000" cy="532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fr" sz="1050" b="1">
                <a:solidFill>
                  <a:srgbClr val="211922"/>
                </a:solidFill>
                <a:highlight>
                  <a:srgbClr val="FFFFFF"/>
                </a:highlight>
                <a:latin typeface="Roboto"/>
                <a:ea typeface="Roboto"/>
                <a:cs typeface="Roboto"/>
                <a:sym typeface="Roboto"/>
              </a:rPr>
              <a:t>1946: L'ENIAC (Electronic Numerical Integrator And Computer)  30 tonnes, 167 m2, 100 kHz</a:t>
            </a:r>
            <a:endParaRPr sz="1050" b="1">
              <a:solidFill>
                <a:srgbClr val="211922"/>
              </a:solidFill>
              <a:highlight>
                <a:srgbClr val="FFFFFF"/>
              </a:highlight>
              <a:latin typeface="Roboto"/>
              <a:ea typeface="Roboto"/>
              <a:cs typeface="Roboto"/>
              <a:sym typeface="Roboto"/>
            </a:endParaRPr>
          </a:p>
        </p:txBody>
      </p:sp>
      <p:pic>
        <p:nvPicPr>
          <p:cNvPr id="104" name="Google Shape;104;p20"/>
          <p:cNvPicPr preferRelativeResize="0"/>
          <p:nvPr/>
        </p:nvPicPr>
        <p:blipFill rotWithShape="1">
          <a:blip r:embed="rId6">
            <a:alphaModFix/>
          </a:blip>
          <a:srcRect t="12703" b="15565"/>
          <a:stretch/>
        </p:blipFill>
        <p:spPr>
          <a:xfrm>
            <a:off x="3660788" y="3654875"/>
            <a:ext cx="1944473" cy="1394850"/>
          </a:xfrm>
          <a:prstGeom prst="rect">
            <a:avLst/>
          </a:prstGeom>
          <a:noFill/>
          <a:ln>
            <a:noFill/>
          </a:ln>
        </p:spPr>
      </p:pic>
      <p:pic>
        <p:nvPicPr>
          <p:cNvPr id="105" name="Google Shape;105;p20"/>
          <p:cNvPicPr preferRelativeResize="0"/>
          <p:nvPr/>
        </p:nvPicPr>
        <p:blipFill>
          <a:blip r:embed="rId7">
            <a:alphaModFix/>
          </a:blip>
          <a:stretch>
            <a:fillRect/>
          </a:stretch>
        </p:blipFill>
        <p:spPr>
          <a:xfrm>
            <a:off x="6127538" y="3654886"/>
            <a:ext cx="2092250" cy="139483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Domaines impactés</a:t>
            </a:r>
            <a:endParaRPr/>
          </a:p>
        </p:txBody>
      </p:sp>
      <p:sp>
        <p:nvSpPr>
          <p:cNvPr id="111" name="Google Shape;111;p21"/>
          <p:cNvSpPr txBox="1">
            <a:spLocks noGrp="1"/>
          </p:cNvSpPr>
          <p:nvPr>
            <p:ph type="body" idx="1"/>
          </p:nvPr>
        </p:nvSpPr>
        <p:spPr>
          <a:xfrm>
            <a:off x="311700" y="1152475"/>
            <a:ext cx="4816800" cy="3416400"/>
          </a:xfrm>
          <a:prstGeom prst="rect">
            <a:avLst/>
          </a:prstGeom>
        </p:spPr>
        <p:txBody>
          <a:bodyPr spcFirstLastPara="1" wrap="square" lIns="91425" tIns="91425" rIns="91425" bIns="91425" anchor="t" anchorCtr="0">
            <a:normAutofit fontScale="92500" lnSpcReduction="20000"/>
          </a:bodyPr>
          <a:lstStyle/>
          <a:p>
            <a:pPr marL="457200" lvl="0" indent="-334327" algn="l" rtl="0">
              <a:spcBef>
                <a:spcPts val="0"/>
              </a:spcBef>
              <a:spcAft>
                <a:spcPts val="0"/>
              </a:spcAft>
              <a:buSzPct val="100000"/>
              <a:buChar char="●"/>
            </a:pPr>
            <a:r>
              <a:rPr lang="fr" dirty="0"/>
              <a:t>Tous les domaines sont impactés :</a:t>
            </a:r>
            <a:endParaRPr dirty="0"/>
          </a:p>
          <a:p>
            <a:pPr marL="457200" lvl="0" indent="-334327" algn="l" rtl="0">
              <a:spcBef>
                <a:spcPts val="0"/>
              </a:spcBef>
              <a:spcAft>
                <a:spcPts val="0"/>
              </a:spcAft>
              <a:buSzPct val="100000"/>
              <a:buChar char="●"/>
            </a:pPr>
            <a:r>
              <a:rPr lang="fr" dirty="0"/>
              <a:t>Sur le plan économique </a:t>
            </a:r>
            <a:endParaRPr dirty="0"/>
          </a:p>
          <a:p>
            <a:pPr marL="914400" lvl="1" indent="-310832" algn="l" rtl="0">
              <a:spcBef>
                <a:spcPts val="0"/>
              </a:spcBef>
              <a:spcAft>
                <a:spcPts val="0"/>
              </a:spcAft>
              <a:buSzPct val="100000"/>
              <a:buChar char="○"/>
            </a:pPr>
            <a:r>
              <a:rPr lang="fr" dirty="0"/>
              <a:t>Emergence des GAFA ou GAFAM</a:t>
            </a:r>
            <a:endParaRPr dirty="0"/>
          </a:p>
          <a:p>
            <a:pPr marL="914400" lvl="1" indent="-310832" algn="l" rtl="0">
              <a:spcBef>
                <a:spcPts val="0"/>
              </a:spcBef>
              <a:spcAft>
                <a:spcPts val="0"/>
              </a:spcAft>
              <a:buSzPct val="100000"/>
              <a:buChar char="○"/>
            </a:pPr>
            <a:r>
              <a:rPr lang="fr" dirty="0"/>
              <a:t>Vente en ligne : jumia, sunushopping, </a:t>
            </a:r>
            <a:endParaRPr dirty="0"/>
          </a:p>
          <a:p>
            <a:pPr marL="914400" lvl="1" indent="-310832" algn="l" rtl="0">
              <a:spcBef>
                <a:spcPts val="0"/>
              </a:spcBef>
              <a:spcAft>
                <a:spcPts val="0"/>
              </a:spcAft>
              <a:buSzPct val="100000"/>
              <a:buChar char="○"/>
            </a:pPr>
            <a:r>
              <a:rPr lang="fr" dirty="0"/>
              <a:t>Publicité :</a:t>
            </a:r>
            <a:endParaRPr dirty="0"/>
          </a:p>
          <a:p>
            <a:pPr marL="457200" lvl="0" indent="-334327" algn="l" rtl="0">
              <a:spcBef>
                <a:spcPts val="0"/>
              </a:spcBef>
              <a:spcAft>
                <a:spcPts val="0"/>
              </a:spcAft>
              <a:buSzPct val="100000"/>
              <a:buChar char="●"/>
            </a:pPr>
            <a:r>
              <a:rPr lang="fr" dirty="0"/>
              <a:t>Sur le plan éducatif </a:t>
            </a:r>
            <a:endParaRPr dirty="0"/>
          </a:p>
          <a:p>
            <a:pPr marL="914400" lvl="1" indent="-310832" algn="l" rtl="0">
              <a:spcBef>
                <a:spcPts val="0"/>
              </a:spcBef>
              <a:spcAft>
                <a:spcPts val="0"/>
              </a:spcAft>
              <a:buSzPct val="100000"/>
              <a:buChar char="○"/>
            </a:pPr>
            <a:r>
              <a:rPr lang="fr" dirty="0"/>
              <a:t>Enseignement apprendre: elearning</a:t>
            </a:r>
            <a:endParaRPr dirty="0"/>
          </a:p>
          <a:p>
            <a:pPr marL="914400" lvl="1" indent="-310832" algn="l" rtl="0">
              <a:spcBef>
                <a:spcPts val="0"/>
              </a:spcBef>
              <a:spcAft>
                <a:spcPts val="0"/>
              </a:spcAft>
              <a:buSzPct val="100000"/>
              <a:buChar char="○"/>
            </a:pPr>
            <a:r>
              <a:rPr lang="fr" dirty="0"/>
              <a:t>MOOC</a:t>
            </a:r>
            <a:endParaRPr dirty="0"/>
          </a:p>
          <a:p>
            <a:pPr marL="914400" lvl="1" indent="-310832" algn="l" rtl="0">
              <a:spcBef>
                <a:spcPts val="0"/>
              </a:spcBef>
              <a:spcAft>
                <a:spcPts val="0"/>
              </a:spcAft>
              <a:buSzPct val="100000"/>
              <a:buChar char="○"/>
            </a:pPr>
            <a:r>
              <a:rPr lang="fr" dirty="0"/>
              <a:t>REL</a:t>
            </a:r>
            <a:endParaRPr dirty="0"/>
          </a:p>
          <a:p>
            <a:pPr marL="457200" lvl="0" indent="-334327" algn="l" rtl="0">
              <a:spcBef>
                <a:spcPts val="0"/>
              </a:spcBef>
              <a:spcAft>
                <a:spcPts val="0"/>
              </a:spcAft>
              <a:buSzPct val="100000"/>
              <a:buChar char="●"/>
            </a:pPr>
            <a:r>
              <a:rPr lang="fr" dirty="0"/>
              <a:t>Sur le plan politique</a:t>
            </a:r>
            <a:endParaRPr dirty="0"/>
          </a:p>
          <a:p>
            <a:pPr marL="914400" lvl="1" indent="-310832" algn="l" rtl="0">
              <a:spcBef>
                <a:spcPts val="0"/>
              </a:spcBef>
              <a:spcAft>
                <a:spcPts val="0"/>
              </a:spcAft>
              <a:buSzPct val="100000"/>
              <a:buChar char="○"/>
            </a:pPr>
            <a:r>
              <a:rPr lang="fr" dirty="0"/>
              <a:t>Campagne sur les RS</a:t>
            </a:r>
            <a:endParaRPr dirty="0"/>
          </a:p>
          <a:p>
            <a:pPr marL="457200" marR="0" lvl="0" indent="-334327" algn="l" rtl="0">
              <a:lnSpc>
                <a:spcPct val="115000"/>
              </a:lnSpc>
              <a:spcBef>
                <a:spcPts val="0"/>
              </a:spcBef>
              <a:spcAft>
                <a:spcPts val="0"/>
              </a:spcAft>
              <a:buSzPct val="100000"/>
              <a:buChar char="●"/>
            </a:pPr>
            <a:r>
              <a:rPr lang="fr" dirty="0"/>
              <a:t>S</a:t>
            </a:r>
            <a:r>
              <a:rPr lang="fr" sz="1800" dirty="0"/>
              <a:t>ur</a:t>
            </a:r>
            <a:r>
              <a:rPr lang="fr" dirty="0"/>
              <a:t> le plan professionnel: </a:t>
            </a:r>
            <a:endParaRPr dirty="0"/>
          </a:p>
          <a:p>
            <a:pPr marL="914400" marR="0" lvl="1" indent="-310832" algn="l" rtl="0">
              <a:lnSpc>
                <a:spcPct val="115000"/>
              </a:lnSpc>
              <a:spcBef>
                <a:spcPts val="0"/>
              </a:spcBef>
              <a:spcAft>
                <a:spcPts val="0"/>
              </a:spcAft>
              <a:buSzPct val="100000"/>
              <a:buChar char="○"/>
            </a:pPr>
            <a:r>
              <a:rPr lang="fr" dirty="0"/>
              <a:t>Recherche d’emploi</a:t>
            </a:r>
            <a:endParaRPr dirty="0"/>
          </a:p>
          <a:p>
            <a:pPr marL="914400" marR="0" lvl="1" indent="-310832" algn="l" rtl="0">
              <a:lnSpc>
                <a:spcPct val="115000"/>
              </a:lnSpc>
              <a:spcBef>
                <a:spcPts val="0"/>
              </a:spcBef>
              <a:spcAft>
                <a:spcPts val="0"/>
              </a:spcAft>
              <a:buSzPct val="100000"/>
              <a:buChar char="○"/>
            </a:pPr>
            <a:r>
              <a:rPr lang="fr" dirty="0"/>
              <a:t>Réunion en ligne </a:t>
            </a:r>
            <a:endParaRPr dirty="0"/>
          </a:p>
          <a:p>
            <a:pPr marL="914400" marR="0" lvl="1" indent="-310832" algn="l" rtl="0">
              <a:lnSpc>
                <a:spcPct val="115000"/>
              </a:lnSpc>
              <a:spcBef>
                <a:spcPts val="0"/>
              </a:spcBef>
              <a:spcAft>
                <a:spcPts val="0"/>
              </a:spcAft>
              <a:buSzPct val="100000"/>
              <a:buChar char="○"/>
            </a:pPr>
            <a:r>
              <a:rPr lang="fr" dirty="0"/>
              <a:t>Télétravail </a:t>
            </a:r>
            <a:endParaRPr dirty="0"/>
          </a:p>
        </p:txBody>
      </p:sp>
      <p:pic>
        <p:nvPicPr>
          <p:cNvPr id="112" name="Google Shape;112;p21"/>
          <p:cNvPicPr preferRelativeResize="0"/>
          <p:nvPr/>
        </p:nvPicPr>
        <p:blipFill rotWithShape="1">
          <a:blip r:embed="rId3">
            <a:alphaModFix/>
          </a:blip>
          <a:srcRect l="19123" r="20700"/>
          <a:stretch/>
        </p:blipFill>
        <p:spPr>
          <a:xfrm>
            <a:off x="5875412" y="2571750"/>
            <a:ext cx="2209973" cy="2065851"/>
          </a:xfrm>
          <a:prstGeom prst="rect">
            <a:avLst/>
          </a:prstGeom>
          <a:noFill/>
          <a:ln>
            <a:noFill/>
          </a:ln>
        </p:spPr>
      </p:pic>
      <p:pic>
        <p:nvPicPr>
          <p:cNvPr id="113" name="Google Shape;113;p21"/>
          <p:cNvPicPr preferRelativeResize="0"/>
          <p:nvPr/>
        </p:nvPicPr>
        <p:blipFill>
          <a:blip r:embed="rId4">
            <a:alphaModFix/>
          </a:blip>
          <a:stretch>
            <a:fillRect/>
          </a:stretch>
        </p:blipFill>
        <p:spPr>
          <a:xfrm>
            <a:off x="5128500" y="1288789"/>
            <a:ext cx="3703800" cy="10916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Quel modèle économique ?</a:t>
            </a:r>
            <a:endParaRPr/>
          </a:p>
        </p:txBody>
      </p:sp>
      <p:sp>
        <p:nvSpPr>
          <p:cNvPr id="119" name="Google Shape;119;p22"/>
          <p:cNvSpPr txBox="1">
            <a:spLocks noGrp="1"/>
          </p:cNvSpPr>
          <p:nvPr>
            <p:ph type="body" idx="1"/>
          </p:nvPr>
        </p:nvSpPr>
        <p:spPr>
          <a:xfrm>
            <a:off x="311700" y="1152475"/>
            <a:ext cx="47007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SzPts val="1800"/>
              <a:buChar char="●"/>
            </a:pPr>
            <a:r>
              <a:rPr lang="fr" dirty="0"/>
              <a:t>Uber et Airbnb, financés par les commissions sur les échanges entre vendeurs et offreurs</a:t>
            </a:r>
            <a:endParaRPr dirty="0"/>
          </a:p>
          <a:p>
            <a:pPr marL="457200" lvl="0" indent="-342900" algn="l" rtl="0">
              <a:spcBef>
                <a:spcPts val="0"/>
              </a:spcBef>
              <a:spcAft>
                <a:spcPts val="0"/>
              </a:spcAft>
              <a:buSzPts val="1800"/>
              <a:buChar char="●"/>
            </a:pPr>
            <a:r>
              <a:rPr lang="fr" dirty="0"/>
              <a:t>Netflix, qui fonctionne par abonnement,</a:t>
            </a:r>
            <a:endParaRPr dirty="0"/>
          </a:p>
          <a:p>
            <a:pPr marL="457200" lvl="0" indent="-342900" algn="l" rtl="0">
              <a:spcBef>
                <a:spcPts val="0"/>
              </a:spcBef>
              <a:spcAft>
                <a:spcPts val="0"/>
              </a:spcAft>
              <a:buSzPts val="1800"/>
              <a:buChar char="●"/>
            </a:pPr>
            <a:r>
              <a:rPr lang="fr" dirty="0"/>
              <a:t>Apple et Microsoft qui vendent leur produits</a:t>
            </a:r>
            <a:endParaRPr dirty="0"/>
          </a:p>
          <a:p>
            <a:pPr marL="457200" lvl="0" indent="-342900" algn="l" rtl="0">
              <a:spcBef>
                <a:spcPts val="0"/>
              </a:spcBef>
              <a:spcAft>
                <a:spcPts val="0"/>
              </a:spcAft>
              <a:buSzPts val="1800"/>
              <a:buChar char="●"/>
            </a:pPr>
            <a:r>
              <a:rPr lang="fr" dirty="0"/>
              <a:t>Google et Facebook dont les revenus sont, respectivement au 90% et au 97%,dues à la publicité.</a:t>
            </a:r>
            <a:endParaRPr dirty="0"/>
          </a:p>
        </p:txBody>
      </p:sp>
      <p:pic>
        <p:nvPicPr>
          <p:cNvPr id="120" name="Google Shape;120;p22"/>
          <p:cNvPicPr preferRelativeResize="0"/>
          <p:nvPr/>
        </p:nvPicPr>
        <p:blipFill>
          <a:blip r:embed="rId3">
            <a:alphaModFix/>
          </a:blip>
          <a:stretch>
            <a:fillRect/>
          </a:stretch>
        </p:blipFill>
        <p:spPr>
          <a:xfrm>
            <a:off x="5166341" y="1152475"/>
            <a:ext cx="3665959" cy="22559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TotalTime>
  <Words>2110</Words>
  <Application>Microsoft Office PowerPoint</Application>
  <PresentationFormat>Affichage à l'écran (16:9)</PresentationFormat>
  <Paragraphs>234</Paragraphs>
  <Slides>37</Slides>
  <Notes>34</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37</vt:i4>
      </vt:variant>
    </vt:vector>
  </HeadingPairs>
  <TitlesOfParts>
    <vt:vector size="44" baseType="lpstr">
      <vt:lpstr>Calibri</vt:lpstr>
      <vt:lpstr>Arial Bold</vt:lpstr>
      <vt:lpstr>Wingdings 2</vt:lpstr>
      <vt:lpstr>Times New Roman</vt:lpstr>
      <vt:lpstr>Arial</vt:lpstr>
      <vt:lpstr>Roboto</vt:lpstr>
      <vt:lpstr>Simple Light</vt:lpstr>
      <vt:lpstr>Module 1 : Culture numérique</vt:lpstr>
      <vt:lpstr>Objectifs spécifiques :</vt:lpstr>
      <vt:lpstr>Plan du module</vt:lpstr>
      <vt:lpstr>Présentation PowerPoint</vt:lpstr>
      <vt:lpstr>Numérique</vt:lpstr>
      <vt:lpstr>Culture numérique </vt:lpstr>
      <vt:lpstr>L’ordinateur</vt:lpstr>
      <vt:lpstr>Domaines impactés</vt:lpstr>
      <vt:lpstr>Quel modèle économique ?</vt:lpstr>
      <vt:lpstr>Inconvénients </vt:lpstr>
      <vt:lpstr>Internet: Interconnexion de réseaux </vt:lpstr>
      <vt:lpstr>L’infrastructure physique : Câblage </vt:lpstr>
      <vt:lpstr>Infrastructure physique: Data center</vt:lpstr>
      <vt:lpstr>Services d’internet </vt:lpstr>
      <vt:lpstr>Différence Internet et Web</vt:lpstr>
      <vt:lpstr>Historique du Web</vt:lpstr>
      <vt:lpstr>Composants du web</vt:lpstr>
      <vt:lpstr>Web 2.0</vt:lpstr>
      <vt:lpstr>Outils de communication et de collaboration</vt:lpstr>
      <vt:lpstr>Outils de communication et de collaboration : la messagerie électronique </vt:lpstr>
      <vt:lpstr>Outils de communication et de collaboration Drive </vt:lpstr>
      <vt:lpstr>Matériels numériques pour l’enseignement</vt:lpstr>
      <vt:lpstr>Médias/Réseaux sociaux </vt:lpstr>
      <vt:lpstr>Cybersécurité : définition et enjeux</vt:lpstr>
      <vt:lpstr>Cybersécurité : définition et enjeux</vt:lpstr>
      <vt:lpstr>Cybersécurité : définition et enjeux : </vt:lpstr>
      <vt:lpstr>Cybersécurité : Recommandations</vt:lpstr>
      <vt:lpstr>Donnée personnelle - Donnée à caractère personnel </vt:lpstr>
      <vt:lpstr>Importance de la donnée personnelle - Donnée à caractère personnel </vt:lpstr>
      <vt:lpstr>Recommandation pour la protection des données personnelles</vt:lpstr>
      <vt:lpstr>Nouveaux métiers : conception, gestion de projet, programmation, développement, création numérique  </vt:lpstr>
      <vt:lpstr>Nouveaux métiers : production et à la gestion de contenus</vt:lpstr>
      <vt:lpstr>Nouveaux métiers : commercial, marketing et à la formation</vt:lpstr>
      <vt:lpstr>Quelques chiffres pour le Sénégal en Janvier 2022</vt:lpstr>
      <vt:lpstr>Quelques chiffres pour le Sénégal en Janvier 2022</vt:lpstr>
      <vt:lpstr>Conclusion </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 Culture numérique</dc:title>
  <dc:creator>PMoussa</dc:creator>
  <cp:lastModifiedBy>Compte Microsoft</cp:lastModifiedBy>
  <cp:revision>7</cp:revision>
  <dcterms:modified xsi:type="dcterms:W3CDTF">2022-03-31T10:11:57Z</dcterms:modified>
</cp:coreProperties>
</file>