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85" roundtripDataSignature="AMtx7mjB/wcefw0m3H3BzmdoOqgmETRcQ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84" Type="http://schemas.openxmlformats.org/officeDocument/2006/relationships/slide" Target="slides/slide80.xml"/><Relationship Id="rId83" Type="http://schemas.openxmlformats.org/officeDocument/2006/relationships/slide" Target="slides/slide79.xml"/><Relationship Id="rId42" Type="http://schemas.openxmlformats.org/officeDocument/2006/relationships/slide" Target="slides/slide38.xml"/><Relationship Id="rId41" Type="http://schemas.openxmlformats.org/officeDocument/2006/relationships/slide" Target="slides/slide37.xml"/><Relationship Id="rId85" Type="http://customschemas.google.com/relationships/presentationmetadata" Target="metadata"/><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80" Type="http://schemas.openxmlformats.org/officeDocument/2006/relationships/slide" Target="slides/slide76.xml"/><Relationship Id="rId82" Type="http://schemas.openxmlformats.org/officeDocument/2006/relationships/slide" Target="slides/slide78.xml"/><Relationship Id="rId81" Type="http://schemas.openxmlformats.org/officeDocument/2006/relationships/slide" Target="slides/slide7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slide" Target="slides/slide69.xml"/><Relationship Id="rId72" Type="http://schemas.openxmlformats.org/officeDocument/2006/relationships/slide" Target="slides/slide68.xml"/><Relationship Id="rId31" Type="http://schemas.openxmlformats.org/officeDocument/2006/relationships/slide" Target="slides/slide27.xml"/><Relationship Id="rId75" Type="http://schemas.openxmlformats.org/officeDocument/2006/relationships/slide" Target="slides/slide71.xml"/><Relationship Id="rId30" Type="http://schemas.openxmlformats.org/officeDocument/2006/relationships/slide" Target="slides/slide26.xml"/><Relationship Id="rId74" Type="http://schemas.openxmlformats.org/officeDocument/2006/relationships/slide" Target="slides/slide70.xml"/><Relationship Id="rId33" Type="http://schemas.openxmlformats.org/officeDocument/2006/relationships/slide" Target="slides/slide29.xml"/><Relationship Id="rId77" Type="http://schemas.openxmlformats.org/officeDocument/2006/relationships/slide" Target="slides/slide73.xml"/><Relationship Id="rId32" Type="http://schemas.openxmlformats.org/officeDocument/2006/relationships/slide" Target="slides/slide28.xml"/><Relationship Id="rId76" Type="http://schemas.openxmlformats.org/officeDocument/2006/relationships/slide" Target="slides/slide72.xml"/><Relationship Id="rId35" Type="http://schemas.openxmlformats.org/officeDocument/2006/relationships/slide" Target="slides/slide31.xml"/><Relationship Id="rId79" Type="http://schemas.openxmlformats.org/officeDocument/2006/relationships/slide" Target="slides/slide75.xml"/><Relationship Id="rId34" Type="http://schemas.openxmlformats.org/officeDocument/2006/relationships/slide" Target="slides/slide30.xml"/><Relationship Id="rId78" Type="http://schemas.openxmlformats.org/officeDocument/2006/relationships/slide" Target="slides/slide74.xml"/><Relationship Id="rId71" Type="http://schemas.openxmlformats.org/officeDocument/2006/relationships/slide" Target="slides/slide67.xml"/><Relationship Id="rId70" Type="http://schemas.openxmlformats.org/officeDocument/2006/relationships/slide" Target="slides/slide66.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slide" Target="slides/slide60.xml"/><Relationship Id="rId63" Type="http://schemas.openxmlformats.org/officeDocument/2006/relationships/slide" Target="slides/slide59.xml"/><Relationship Id="rId22" Type="http://schemas.openxmlformats.org/officeDocument/2006/relationships/slide" Target="slides/slide18.xml"/><Relationship Id="rId66" Type="http://schemas.openxmlformats.org/officeDocument/2006/relationships/slide" Target="slides/slide62.xml"/><Relationship Id="rId21" Type="http://schemas.openxmlformats.org/officeDocument/2006/relationships/slide" Target="slides/slide17.xml"/><Relationship Id="rId65" Type="http://schemas.openxmlformats.org/officeDocument/2006/relationships/slide" Target="slides/slide61.xml"/><Relationship Id="rId24" Type="http://schemas.openxmlformats.org/officeDocument/2006/relationships/slide" Target="slides/slide20.xml"/><Relationship Id="rId68" Type="http://schemas.openxmlformats.org/officeDocument/2006/relationships/slide" Target="slides/slide64.xml"/><Relationship Id="rId23" Type="http://schemas.openxmlformats.org/officeDocument/2006/relationships/slide" Target="slides/slide19.xml"/><Relationship Id="rId67" Type="http://schemas.openxmlformats.org/officeDocument/2006/relationships/slide" Target="slides/slide63.xml"/><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slide" Target="slides/slide65.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13bb4e754e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13bb4e754e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SN"/>
              <a:t>Repetion de pellicule</a:t>
            </a:r>
            <a:endParaRPr/>
          </a:p>
        </p:txBody>
      </p:sp>
      <p:sp>
        <p:nvSpPr>
          <p:cNvPr id="300" name="Google Shape;300;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13bb4e754e8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13bb4e754e8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p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4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4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4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SN"/>
              <a:t>ça aurait ete bien de presenter les outils du systeme(la souris…l’unite centrale..le clavier…les peripheries audio etc….cela ne figure pas dans le document…)</a:t>
            </a:r>
            <a:endParaRPr/>
          </a:p>
        </p:txBody>
      </p:sp>
      <p:sp>
        <p:nvSpPr>
          <p:cNvPr id="107" name="Google Shape;107;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p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4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4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5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p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5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5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p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5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p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5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5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5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5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5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6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6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6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6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6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6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6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p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6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p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6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p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6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p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7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p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7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p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7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7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p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7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p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p7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7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p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7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p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SN"/>
              <a:t>ce n’est pas la fin je pense…structuration coherente et logique du document…</a:t>
            </a:r>
            <a:endParaRPr/>
          </a:p>
        </p:txBody>
      </p:sp>
      <p:sp>
        <p:nvSpPr>
          <p:cNvPr id="620" name="Google Shape;620;p7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11" name="Shape 11"/>
        <p:cNvGrpSpPr/>
        <p:nvPr/>
      </p:nvGrpSpPr>
      <p:grpSpPr>
        <a:xfrm>
          <a:off x="0" y="0"/>
          <a:ext cx="0" cy="0"/>
          <a:chOff x="0" y="0"/>
          <a:chExt cx="0" cy="0"/>
        </a:xfrm>
      </p:grpSpPr>
      <p:sp>
        <p:nvSpPr>
          <p:cNvPr id="12" name="Google Shape;12;p8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8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8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8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8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68" name="Shape 68"/>
        <p:cNvGrpSpPr/>
        <p:nvPr/>
      </p:nvGrpSpPr>
      <p:grpSpPr>
        <a:xfrm>
          <a:off x="0" y="0"/>
          <a:ext cx="0" cy="0"/>
          <a:chOff x="0" y="0"/>
          <a:chExt cx="0" cy="0"/>
        </a:xfrm>
      </p:grpSpPr>
      <p:sp>
        <p:nvSpPr>
          <p:cNvPr id="69" name="Google Shape;69;p8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89"/>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8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8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8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74" name="Shape 74"/>
        <p:cNvGrpSpPr/>
        <p:nvPr/>
      </p:nvGrpSpPr>
      <p:grpSpPr>
        <a:xfrm>
          <a:off x="0" y="0"/>
          <a:ext cx="0" cy="0"/>
          <a:chOff x="0" y="0"/>
          <a:chExt cx="0" cy="0"/>
        </a:xfrm>
      </p:grpSpPr>
      <p:sp>
        <p:nvSpPr>
          <p:cNvPr id="75" name="Google Shape;75;p90"/>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90"/>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9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9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9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7" name="Shape 17"/>
        <p:cNvGrpSpPr/>
        <p:nvPr/>
      </p:nvGrpSpPr>
      <p:grpSpPr>
        <a:xfrm>
          <a:off x="0" y="0"/>
          <a:ext cx="0" cy="0"/>
          <a:chOff x="0" y="0"/>
          <a:chExt cx="0" cy="0"/>
        </a:xfrm>
      </p:grpSpPr>
      <p:sp>
        <p:nvSpPr>
          <p:cNvPr id="18" name="Google Shape;18;p8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8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8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8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8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23" name="Shape 23"/>
        <p:cNvGrpSpPr/>
        <p:nvPr/>
      </p:nvGrpSpPr>
      <p:grpSpPr>
        <a:xfrm>
          <a:off x="0" y="0"/>
          <a:ext cx="0" cy="0"/>
          <a:chOff x="0" y="0"/>
          <a:chExt cx="0" cy="0"/>
        </a:xfrm>
      </p:grpSpPr>
      <p:sp>
        <p:nvSpPr>
          <p:cNvPr id="24" name="Google Shape;24;p8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8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82"/>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8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8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8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30" name="Shape 30"/>
        <p:cNvGrpSpPr/>
        <p:nvPr/>
      </p:nvGrpSpPr>
      <p:grpSpPr>
        <a:xfrm>
          <a:off x="0" y="0"/>
          <a:ext cx="0" cy="0"/>
          <a:chOff x="0" y="0"/>
          <a:chExt cx="0" cy="0"/>
        </a:xfrm>
      </p:grpSpPr>
      <p:sp>
        <p:nvSpPr>
          <p:cNvPr id="31" name="Google Shape;31;p8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8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8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8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8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36" name="Shape 36"/>
        <p:cNvGrpSpPr/>
        <p:nvPr/>
      </p:nvGrpSpPr>
      <p:grpSpPr>
        <a:xfrm>
          <a:off x="0" y="0"/>
          <a:ext cx="0" cy="0"/>
          <a:chOff x="0" y="0"/>
          <a:chExt cx="0" cy="0"/>
        </a:xfrm>
      </p:grpSpPr>
      <p:sp>
        <p:nvSpPr>
          <p:cNvPr id="37" name="Google Shape;37;p84"/>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8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8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8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8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8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8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8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45" name="Shape 45"/>
        <p:cNvGrpSpPr/>
        <p:nvPr/>
      </p:nvGrpSpPr>
      <p:grpSpPr>
        <a:xfrm>
          <a:off x="0" y="0"/>
          <a:ext cx="0" cy="0"/>
          <a:chOff x="0" y="0"/>
          <a:chExt cx="0" cy="0"/>
        </a:xfrm>
      </p:grpSpPr>
      <p:sp>
        <p:nvSpPr>
          <p:cNvPr id="46" name="Google Shape;46;p8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8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8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50" name="Shape 50"/>
        <p:cNvGrpSpPr/>
        <p:nvPr/>
      </p:nvGrpSpPr>
      <p:grpSpPr>
        <a:xfrm>
          <a:off x="0" y="0"/>
          <a:ext cx="0" cy="0"/>
          <a:chOff x="0" y="0"/>
          <a:chExt cx="0" cy="0"/>
        </a:xfrm>
      </p:grpSpPr>
      <p:sp>
        <p:nvSpPr>
          <p:cNvPr id="51" name="Google Shape;51;p8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54" name="Shape 54"/>
        <p:cNvGrpSpPr/>
        <p:nvPr/>
      </p:nvGrpSpPr>
      <p:grpSpPr>
        <a:xfrm>
          <a:off x="0" y="0"/>
          <a:ext cx="0" cy="0"/>
          <a:chOff x="0" y="0"/>
          <a:chExt cx="0" cy="0"/>
        </a:xfrm>
      </p:grpSpPr>
      <p:sp>
        <p:nvSpPr>
          <p:cNvPr id="55" name="Google Shape;55;p8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87"/>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87"/>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8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8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8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61" name="Shape 61"/>
        <p:cNvGrpSpPr/>
        <p:nvPr/>
      </p:nvGrpSpPr>
      <p:grpSpPr>
        <a:xfrm>
          <a:off x="0" y="0"/>
          <a:ext cx="0" cy="0"/>
          <a:chOff x="0" y="0"/>
          <a:chExt cx="0" cy="0"/>
        </a:xfrm>
      </p:grpSpPr>
      <p:sp>
        <p:nvSpPr>
          <p:cNvPr id="62" name="Google Shape;62;p8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88"/>
          <p:cNvSpPr/>
          <p:nvPr>
            <p:ph idx="2" type="pic"/>
          </p:nvPr>
        </p:nvSpPr>
        <p:spPr>
          <a:xfrm>
            <a:off x="5183188" y="987425"/>
            <a:ext cx="6172200" cy="4873625"/>
          </a:xfrm>
          <a:prstGeom prst="rect">
            <a:avLst/>
          </a:prstGeom>
          <a:noFill/>
          <a:ln>
            <a:noFill/>
          </a:ln>
        </p:spPr>
      </p:sp>
      <p:sp>
        <p:nvSpPr>
          <p:cNvPr id="64" name="Google Shape;64;p88"/>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8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8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7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7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7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7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7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S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30.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24.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23.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2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cours-informatique-gratuit.fr/dictionnaire/souris/" TargetMode="External"/><Relationship Id="rId4" Type="http://schemas.openxmlformats.org/officeDocument/2006/relationships/hyperlink" Target="https://cours-informatique-gratuit.fr/dictionnaire/souris/" TargetMode="External"/><Relationship Id="rId10" Type="http://schemas.openxmlformats.org/officeDocument/2006/relationships/hyperlink" Target="https://cours-informatique-gratuit.fr/dictionnaire/clic/" TargetMode="External"/><Relationship Id="rId9" Type="http://schemas.openxmlformats.org/officeDocument/2006/relationships/hyperlink" Target="https://cours-informatique-gratuit.fr/dictionnaire/clic/" TargetMode="External"/><Relationship Id="rId5" Type="http://schemas.openxmlformats.org/officeDocument/2006/relationships/hyperlink" Target="https://cours-informatique-gratuit.fr/dictionnaire/curseur/" TargetMode="External"/><Relationship Id="rId6" Type="http://schemas.openxmlformats.org/officeDocument/2006/relationships/hyperlink" Target="https://cours-informatique-gratuit.fr/dictionnaire/curseur/" TargetMode="External"/><Relationship Id="rId7" Type="http://schemas.openxmlformats.org/officeDocument/2006/relationships/hyperlink" Target="https://cours-informatique-gratuit.fr/dictionnaire/windows/" TargetMode="External"/><Relationship Id="rId8" Type="http://schemas.openxmlformats.org/officeDocument/2006/relationships/hyperlink" Target="https://cours-informatique-gratuit.fr/dictionnaire/windows/"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31.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2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4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3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3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3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3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3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4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4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4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4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49.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4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4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5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5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5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5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 Id="rId3" Type="http://schemas.openxmlformats.org/officeDocument/2006/relationships/image" Target="../media/image46.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5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4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 Id="rId3" Type="http://schemas.openxmlformats.org/officeDocument/2006/relationships/image" Target="../media/image5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 Id="rId3" Type="http://schemas.openxmlformats.org/officeDocument/2006/relationships/image" Target="../media/image5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 Id="rId3" Type="http://schemas.openxmlformats.org/officeDocument/2006/relationships/image" Target="../media/image52.jp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image" Target="../media/image5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 Id="rId3" Type="http://schemas.openxmlformats.org/officeDocument/2006/relationships/image" Target="../media/image59.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 Id="rId3" Type="http://schemas.openxmlformats.org/officeDocument/2006/relationships/image" Target="../media/image6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 Id="rId3" Type="http://schemas.openxmlformats.org/officeDocument/2006/relationships/image" Target="../media/image6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lang="fr-SN"/>
              <a:t>Windows</a:t>
            </a:r>
            <a:endParaRPr/>
          </a:p>
        </p:txBody>
      </p:sp>
      <p:sp>
        <p:nvSpPr>
          <p:cNvPr id="85" name="Google Shape;85;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fr-SN"/>
              <a:t>Microsoft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Supprimer, restaurer des fichiers et vider la corbeille</a:t>
            </a:r>
            <a:endParaRPr/>
          </a:p>
        </p:txBody>
      </p:sp>
      <p:sp>
        <p:nvSpPr>
          <p:cNvPr id="144" name="Google Shape;144;p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Pour supprimer un fichier il existe plusieurs solutions, en voici une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votre fichier en cliquant une fois dessus (bouton gauche de la souris)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Faites un </a:t>
            </a:r>
            <a:r>
              <a:rPr b="1" lang="fr-SN"/>
              <a:t>clic droit</a:t>
            </a:r>
            <a:endParaRPr/>
          </a:p>
          <a:p>
            <a:pPr indent="0" lvl="0" marL="0" rtl="0" algn="l">
              <a:lnSpc>
                <a:spcPct val="90000"/>
              </a:lnSpc>
              <a:spcBef>
                <a:spcPts val="1000"/>
              </a:spcBef>
              <a:spcAft>
                <a:spcPts val="0"/>
              </a:spcAft>
              <a:buClr>
                <a:schemeClr val="dk1"/>
              </a:buClr>
              <a:buSzPts val="2800"/>
              <a:buNone/>
            </a:pPr>
            <a:r>
              <a:rPr lang="fr-SN"/>
              <a:t>Dans le menu contextuel qui vient d’apparaître, choisissez </a:t>
            </a:r>
            <a:r>
              <a:rPr b="1" lang="fr-SN"/>
              <a:t>Supprimer</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45" name="Google Shape;145;p8"/>
          <p:cNvPicPr preferRelativeResize="0"/>
          <p:nvPr>
            <p:ph idx="2" type="body"/>
          </p:nvPr>
        </p:nvPicPr>
        <p:blipFill rotWithShape="1">
          <a:blip r:embed="rId3">
            <a:alphaModFix/>
          </a:blip>
          <a:srcRect b="0" l="0" r="0" t="0"/>
          <a:stretch/>
        </p:blipFill>
        <p:spPr>
          <a:xfrm>
            <a:off x="6172200" y="2611380"/>
            <a:ext cx="5181600" cy="277982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Vider la corbeille = supprimer définitivement les fichiers</a:t>
            </a:r>
            <a:endParaRPr/>
          </a:p>
        </p:txBody>
      </p:sp>
      <p:sp>
        <p:nvSpPr>
          <p:cNvPr id="151" name="Google Shape;151;p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Les fichiers dans la </a:t>
            </a:r>
            <a:r>
              <a:rPr b="1" lang="fr-SN"/>
              <a:t>corbeille</a:t>
            </a:r>
            <a:r>
              <a:rPr lang="fr-SN"/>
              <a:t> occupent toujours autant d’espace sur votre ordinateur, il convient donc de temps à autres de vider votre corbeille.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Double-cliquez sur </a:t>
            </a:r>
            <a:r>
              <a:rPr b="1" lang="fr-SN"/>
              <a:t>l’icône</a:t>
            </a:r>
            <a:r>
              <a:rPr lang="fr-SN"/>
              <a:t> de la corbeille et une fenêtre va s’ouvrir. Vous voyez maintenant le contenu de celle-ci.</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52" name="Google Shape;152;p9"/>
          <p:cNvPicPr preferRelativeResize="0"/>
          <p:nvPr>
            <p:ph idx="2" type="body"/>
          </p:nvPr>
        </p:nvPicPr>
        <p:blipFill rotWithShape="1">
          <a:blip r:embed="rId3">
            <a:alphaModFix/>
          </a:blip>
          <a:srcRect b="0" l="0" r="0" t="0"/>
          <a:stretch/>
        </p:blipFill>
        <p:spPr>
          <a:xfrm>
            <a:off x="6172200" y="2193428"/>
            <a:ext cx="5181600" cy="361573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Le dossier personnel</a:t>
            </a:r>
            <a:endParaRPr/>
          </a:p>
        </p:txBody>
      </p:sp>
      <p:sp>
        <p:nvSpPr>
          <p:cNvPr id="158" name="Google Shape;158;p1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fr-SN"/>
              <a:t>Windows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Qu’est-ce que le dossier personnel ?</a:t>
            </a:r>
            <a:endParaRPr/>
          </a:p>
        </p:txBody>
      </p:sp>
      <p:sp>
        <p:nvSpPr>
          <p:cNvPr id="164" name="Google Shape;164;p1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chemeClr val="dk1"/>
              </a:buClr>
              <a:buSzPts val="2800"/>
              <a:buChar char="•"/>
            </a:pPr>
            <a:r>
              <a:rPr b="1" lang="fr-SN"/>
              <a:t>Windows</a:t>
            </a:r>
            <a:r>
              <a:rPr lang="fr-SN"/>
              <a:t> met à votre disposition un dossier dans lequel vous allez pouvoir ranger tous vos documents personnels : lettres, textes, photos, vidéos, musiques…</a:t>
            </a:r>
            <a:endParaRPr/>
          </a:p>
        </p:txBody>
      </p:sp>
      <p:pic>
        <p:nvPicPr>
          <p:cNvPr id="165" name="Google Shape;165;p11"/>
          <p:cNvPicPr preferRelativeResize="0"/>
          <p:nvPr>
            <p:ph idx="2" type="body"/>
          </p:nvPr>
        </p:nvPicPr>
        <p:blipFill rotWithShape="1">
          <a:blip r:embed="rId3">
            <a:alphaModFix/>
          </a:blip>
          <a:srcRect b="0" l="0" r="0" t="0"/>
          <a:stretch/>
        </p:blipFill>
        <p:spPr>
          <a:xfrm>
            <a:off x="6172200" y="2258910"/>
            <a:ext cx="5181600" cy="348476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Comment accéder à mes documents ?</a:t>
            </a:r>
            <a:endParaRPr/>
          </a:p>
        </p:txBody>
      </p:sp>
      <p:sp>
        <p:nvSpPr>
          <p:cNvPr id="171" name="Google Shape;171;p1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a:bodyPr>
          <a:lstStyle/>
          <a:p>
            <a:pPr indent="-228600" lvl="0" marL="228600" rtl="0" algn="l">
              <a:lnSpc>
                <a:spcPct val="90000"/>
              </a:lnSpc>
              <a:spcBef>
                <a:spcPts val="0"/>
              </a:spcBef>
              <a:spcAft>
                <a:spcPts val="0"/>
              </a:spcAft>
              <a:buClr>
                <a:schemeClr val="dk1"/>
              </a:buClr>
              <a:buSzPct val="100000"/>
              <a:buChar char="•"/>
            </a:pPr>
            <a:r>
              <a:rPr lang="fr-SN"/>
              <a:t>Avant Windows 8 et 10 votre </a:t>
            </a:r>
            <a:r>
              <a:rPr b="1" lang="fr-SN"/>
              <a:t>dossier personnel </a:t>
            </a:r>
            <a:r>
              <a:rPr lang="fr-SN"/>
              <a:t>se trouvait listé dans le </a:t>
            </a:r>
            <a:r>
              <a:rPr b="1" lang="fr-SN"/>
              <a:t>menu démarrer</a:t>
            </a:r>
            <a:r>
              <a:rPr lang="fr-SN"/>
              <a:t>. Petit rappel pour y accéder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Cliquez sur </a:t>
            </a:r>
            <a:r>
              <a:rPr b="1" lang="fr-SN"/>
              <a:t>le bouton démarrer </a:t>
            </a:r>
            <a:r>
              <a:rPr lang="fr-SN"/>
              <a:t>en bas à gauche de l’écran et le </a:t>
            </a:r>
            <a:r>
              <a:rPr b="1" lang="fr-SN"/>
              <a:t>menu démarrer </a:t>
            </a:r>
            <a:r>
              <a:rPr lang="fr-SN"/>
              <a:t>apparaîtra.</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Cliquez une fois sur le nom de votre </a:t>
            </a:r>
            <a:r>
              <a:rPr b="1" lang="fr-SN"/>
              <a:t>dossier personnel, </a:t>
            </a:r>
            <a:r>
              <a:rPr lang="fr-SN"/>
              <a:t>qui se trouve en haut à droite du menu.</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172" name="Google Shape;172;p12"/>
          <p:cNvPicPr preferRelativeResize="0"/>
          <p:nvPr>
            <p:ph idx="2" type="body"/>
          </p:nvPr>
        </p:nvPicPr>
        <p:blipFill rotWithShape="1">
          <a:blip r:embed="rId3">
            <a:alphaModFix/>
          </a:blip>
          <a:srcRect b="0" l="0" r="0" t="0"/>
          <a:stretch/>
        </p:blipFill>
        <p:spPr>
          <a:xfrm>
            <a:off x="6172200" y="2404109"/>
            <a:ext cx="5181600" cy="319437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Ou à partir du bureau</a:t>
            </a:r>
            <a:endParaRPr/>
          </a:p>
        </p:txBody>
      </p:sp>
      <p:sp>
        <p:nvSpPr>
          <p:cNvPr id="178" name="Google Shape;178;p1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Parfois, le </a:t>
            </a:r>
            <a:r>
              <a:rPr b="1" lang="fr-SN"/>
              <a:t>dossier personnel </a:t>
            </a:r>
            <a:r>
              <a:rPr lang="fr-SN"/>
              <a:t>sera présent sur le bureau afin d’y accéder rapidement. Dans ce cas il suffit de double cliquer sur le dossier pour afficher son contenu. Si vous êtes sur </a:t>
            </a:r>
            <a:r>
              <a:rPr b="1" lang="fr-SN"/>
              <a:t>Windows XP, </a:t>
            </a:r>
            <a:r>
              <a:rPr lang="fr-SN"/>
              <a:t>le dossier s’appelle </a:t>
            </a:r>
            <a:r>
              <a:rPr b="1" lang="fr-SN"/>
              <a:t>Mes documents,</a:t>
            </a:r>
            <a:r>
              <a:rPr lang="fr-SN"/>
              <a:t> sinon, il porte votre nom.</a:t>
            </a:r>
            <a:endParaRPr/>
          </a:p>
        </p:txBody>
      </p:sp>
      <p:pic>
        <p:nvPicPr>
          <p:cNvPr id="179" name="Google Shape;179;p13"/>
          <p:cNvPicPr preferRelativeResize="0"/>
          <p:nvPr>
            <p:ph idx="2" type="body"/>
          </p:nvPr>
        </p:nvPicPr>
        <p:blipFill rotWithShape="1">
          <a:blip r:embed="rId3">
            <a:alphaModFix/>
          </a:blip>
          <a:srcRect b="0" l="0" r="0" t="0"/>
          <a:stretch/>
        </p:blipFill>
        <p:spPr>
          <a:xfrm>
            <a:off x="6172200" y="2352862"/>
            <a:ext cx="5181600" cy="329686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Depuis Windows 10 : à partir de l’explorateur de fichiers</a:t>
            </a:r>
            <a:endParaRPr/>
          </a:p>
        </p:txBody>
      </p:sp>
      <p:sp>
        <p:nvSpPr>
          <p:cNvPr id="185" name="Google Shape;185;p1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Vos documents personnels sont accessibles très rapidement. Sur la </a:t>
            </a:r>
            <a:r>
              <a:rPr b="1" lang="fr-SN"/>
              <a:t>barre des tâches </a:t>
            </a:r>
            <a:r>
              <a:rPr lang="fr-SN"/>
              <a:t>se trouve une </a:t>
            </a:r>
            <a:r>
              <a:rPr b="1" lang="fr-SN"/>
              <a:t>icône </a:t>
            </a:r>
            <a:r>
              <a:rPr lang="fr-SN"/>
              <a:t>représentant un </a:t>
            </a:r>
            <a:r>
              <a:rPr b="1" lang="fr-SN"/>
              <a:t>dossier</a:t>
            </a:r>
            <a:r>
              <a:rPr lang="fr-SN"/>
              <a:t> jaune. C’est l’explorateur de fichiers qui vous permet de vous balader dans les fichiers et dossiers de Windows afin de classer et ranger vos documents personnels.</a:t>
            </a:r>
            <a:endParaRPr/>
          </a:p>
        </p:txBody>
      </p:sp>
      <p:pic>
        <p:nvPicPr>
          <p:cNvPr id="186" name="Google Shape;186;p14"/>
          <p:cNvPicPr preferRelativeResize="0"/>
          <p:nvPr>
            <p:ph idx="2" type="body"/>
          </p:nvPr>
        </p:nvPicPr>
        <p:blipFill rotWithShape="1">
          <a:blip r:embed="rId3">
            <a:alphaModFix/>
          </a:blip>
          <a:srcRect b="0" l="0" r="0" t="0"/>
          <a:stretch/>
        </p:blipFill>
        <p:spPr>
          <a:xfrm>
            <a:off x="6172200" y="1977054"/>
            <a:ext cx="5181600" cy="404848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Images</a:t>
            </a:r>
            <a:endParaRPr/>
          </a:p>
        </p:txBody>
      </p:sp>
      <p:sp>
        <p:nvSpPr>
          <p:cNvPr id="192" name="Google Shape;192;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Le </a:t>
            </a:r>
            <a:r>
              <a:rPr b="1" lang="fr-SN"/>
              <a:t>dossier</a:t>
            </a:r>
            <a:r>
              <a:rPr lang="fr-SN"/>
              <a:t> </a:t>
            </a:r>
            <a:r>
              <a:rPr b="1" lang="fr-SN"/>
              <a:t>Images</a:t>
            </a:r>
            <a:r>
              <a:rPr lang="fr-SN"/>
              <a:t> est destiné à contenir tous vos albums photos, images, fonds d’écran… Pour un bon rangement du dossier, l’astuce est de créer un dossier par album photo. Exemple : un dossier pour vos vacances d’été, un autre dossier pour l’anniversaire de votre tante, etc …</a:t>
            </a:r>
            <a:endParaRPr/>
          </a:p>
        </p:txBody>
      </p:sp>
      <p:pic>
        <p:nvPicPr>
          <p:cNvPr id="193" name="Google Shape;193;p15"/>
          <p:cNvPicPr preferRelativeResize="0"/>
          <p:nvPr>
            <p:ph idx="2" type="body"/>
          </p:nvPr>
        </p:nvPicPr>
        <p:blipFill rotWithShape="1">
          <a:blip r:embed="rId3">
            <a:alphaModFix/>
          </a:blip>
          <a:srcRect b="0" l="0" r="0" t="0"/>
          <a:stretch/>
        </p:blipFill>
        <p:spPr>
          <a:xfrm>
            <a:off x="6172200" y="2190581"/>
            <a:ext cx="5181600" cy="36214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Images</a:t>
            </a:r>
            <a:endParaRPr/>
          </a:p>
        </p:txBody>
      </p:sp>
      <p:sp>
        <p:nvSpPr>
          <p:cNvPr id="199" name="Google Shape;199;p1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L’application </a:t>
            </a:r>
            <a:r>
              <a:rPr b="1" lang="fr-SN"/>
              <a:t>Photos</a:t>
            </a:r>
            <a:r>
              <a:rPr lang="fr-SN"/>
              <a:t> fournie avec Windows 10 vous propose de gérer automatiquement vos images et les catégoriser dès l’import. Il est d’ailleurs capable d’automatiser cet import lorsque vous brancherez votre </a:t>
            </a:r>
            <a:r>
              <a:rPr b="1" lang="fr-SN"/>
              <a:t>appareil photo numérique</a:t>
            </a:r>
            <a:r>
              <a:rPr lang="fr-SN"/>
              <a:t> à votre ordinateur ou sa </a:t>
            </a:r>
            <a:r>
              <a:rPr b="1" lang="fr-SN"/>
              <a:t>carte mémoire.</a:t>
            </a:r>
            <a:endParaRPr b="1"/>
          </a:p>
        </p:txBody>
      </p:sp>
      <p:pic>
        <p:nvPicPr>
          <p:cNvPr id="200" name="Google Shape;200;p16"/>
          <p:cNvPicPr preferRelativeResize="0"/>
          <p:nvPr>
            <p:ph idx="2" type="body"/>
          </p:nvPr>
        </p:nvPicPr>
        <p:blipFill rotWithShape="1">
          <a:blip r:embed="rId3">
            <a:alphaModFix/>
          </a:blip>
          <a:srcRect b="0" l="0" r="0" t="0"/>
          <a:stretch/>
        </p:blipFill>
        <p:spPr>
          <a:xfrm>
            <a:off x="6172200" y="2400755"/>
            <a:ext cx="5181600" cy="320107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Musique</a:t>
            </a:r>
            <a:endParaRPr/>
          </a:p>
        </p:txBody>
      </p:sp>
      <p:sp>
        <p:nvSpPr>
          <p:cNvPr id="206" name="Google Shape;206;p1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Le dossier musique est destiné à stocker toutes vos musiques, sons et chansons.</a:t>
            </a:r>
            <a:endParaRPr/>
          </a:p>
        </p:txBody>
      </p:sp>
      <p:pic>
        <p:nvPicPr>
          <p:cNvPr id="207" name="Google Shape;207;p17"/>
          <p:cNvPicPr preferRelativeResize="0"/>
          <p:nvPr>
            <p:ph idx="2" type="body"/>
          </p:nvPr>
        </p:nvPicPr>
        <p:blipFill rotWithShape="1">
          <a:blip r:embed="rId3">
            <a:alphaModFix/>
          </a:blip>
          <a:srcRect b="0" l="0" r="0" t="0"/>
          <a:stretch/>
        </p:blipFill>
        <p:spPr>
          <a:xfrm>
            <a:off x="6172200" y="2190581"/>
            <a:ext cx="5181600" cy="36214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Windows</a:t>
            </a:r>
            <a:endParaRPr/>
          </a:p>
        </p:txBody>
      </p:sp>
      <p:sp>
        <p:nvSpPr>
          <p:cNvPr id="91" name="Google Shape;91;p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800"/>
              <a:buNone/>
            </a:pPr>
            <a:r>
              <a:rPr lang="fr-SN"/>
              <a:t>Au travers de ce cours vous allez apprendre les bases de l'informatique, pour utiliser sans effort votre ordinateur Windows fixe ou portable. On verra comment manier le clavier et la souris, comprendre les éléments à l'écran : dossiers, fichiers, fenêtres... </a:t>
            </a:r>
            <a:endParaRPr/>
          </a:p>
          <a:p>
            <a:pPr indent="0" lvl="0" marL="0" rtl="0" algn="just">
              <a:lnSpc>
                <a:spcPct val="90000"/>
              </a:lnSpc>
              <a:spcBef>
                <a:spcPts val="1000"/>
              </a:spcBef>
              <a:spcAft>
                <a:spcPts val="0"/>
              </a:spcAft>
              <a:buClr>
                <a:schemeClr val="dk1"/>
              </a:buClr>
              <a:buSzPts val="2800"/>
              <a:buNone/>
            </a:pPr>
            <a:r>
              <a:rPr lang="fr-SN"/>
              <a:t>On apprendra par la suite à créer des documents et les ranger dans des dossiers, les déplacer et les dupliquer. </a:t>
            </a:r>
            <a:endParaRPr/>
          </a:p>
          <a:p>
            <a:pPr indent="0" lvl="0" marL="0" rtl="0" algn="just">
              <a:lnSpc>
                <a:spcPct val="90000"/>
              </a:lnSpc>
              <a:spcBef>
                <a:spcPts val="1000"/>
              </a:spcBef>
              <a:spcAft>
                <a:spcPts val="0"/>
              </a:spcAft>
              <a:buClr>
                <a:schemeClr val="dk1"/>
              </a:buClr>
              <a:buSzPts val="2800"/>
              <a:buNone/>
            </a:pPr>
            <a:r>
              <a:rPr lang="fr-SN"/>
              <a:t>On abordera enfin Internet, le multimédia et les composants d'un ordinateur.</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Vidéos</a:t>
            </a:r>
            <a:endParaRPr/>
          </a:p>
        </p:txBody>
      </p:sp>
      <p:sp>
        <p:nvSpPr>
          <p:cNvPr id="213" name="Google Shape;213;p1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Le dossier Vidéo est destiné à recevoir vos films et séries, vos films de caméscope numérique … Selon les types de fichiers que vous possédez, vous pouvez par exemple faire un rangement par genres ou par années.</a:t>
            </a:r>
            <a:endParaRPr/>
          </a:p>
        </p:txBody>
      </p:sp>
      <p:pic>
        <p:nvPicPr>
          <p:cNvPr id="214" name="Google Shape;214;p18"/>
          <p:cNvPicPr preferRelativeResize="0"/>
          <p:nvPr>
            <p:ph idx="2" type="body"/>
          </p:nvPr>
        </p:nvPicPr>
        <p:blipFill rotWithShape="1">
          <a:blip r:embed="rId3">
            <a:alphaModFix/>
          </a:blip>
          <a:srcRect b="0" l="0" r="0" t="0"/>
          <a:stretch/>
        </p:blipFill>
        <p:spPr>
          <a:xfrm>
            <a:off x="6172200" y="2190581"/>
            <a:ext cx="5181600" cy="36214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Documents</a:t>
            </a:r>
            <a:endParaRPr/>
          </a:p>
        </p:txBody>
      </p:sp>
      <p:sp>
        <p:nvSpPr>
          <p:cNvPr id="220" name="Google Shape;220;p1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Le dossier Documents est destiné à recevoir tout ce qui est document de bureautique : des lettres, des brochures, des factures, des tableaux, planning, modes d’emplois, CV, lettres de motivation…&lt;br&gt;Organisez-vous comme bon vous semble pour vous y retrouver, exemple : Factures achats en ligne, CV, brochures …</a:t>
            </a:r>
            <a:endParaRPr/>
          </a:p>
        </p:txBody>
      </p:sp>
      <p:pic>
        <p:nvPicPr>
          <p:cNvPr id="221" name="Google Shape;221;p19"/>
          <p:cNvPicPr preferRelativeResize="0"/>
          <p:nvPr>
            <p:ph idx="2" type="body"/>
          </p:nvPr>
        </p:nvPicPr>
        <p:blipFill rotWithShape="1">
          <a:blip r:embed="rId3">
            <a:alphaModFix/>
          </a:blip>
          <a:srcRect b="0" l="0" r="0" t="0"/>
          <a:stretch/>
        </p:blipFill>
        <p:spPr>
          <a:xfrm>
            <a:off x="6172200" y="2190581"/>
            <a:ext cx="5181600" cy="36214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Téléchargement</a:t>
            </a:r>
            <a:endParaRPr/>
          </a:p>
        </p:txBody>
      </p:sp>
      <p:sp>
        <p:nvSpPr>
          <p:cNvPr id="227" name="Google Shape;227;p2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Ce dossier va récupérer par défaut les fichiers et logiciels que vous téléchargez sur </a:t>
            </a:r>
            <a:r>
              <a:rPr b="1" lang="fr-SN"/>
              <a:t>Internet</a:t>
            </a:r>
            <a:r>
              <a:rPr lang="fr-SN"/>
              <a:t>. Il suffira de s’y rendre pour récupérer votre fichier téléchargé depuis votre </a:t>
            </a:r>
            <a:r>
              <a:rPr b="1" lang="fr-SN"/>
              <a:t>navigateur</a:t>
            </a:r>
            <a:r>
              <a:rPr lang="fr-SN"/>
              <a:t> par exemple.</a:t>
            </a:r>
            <a:endParaRPr/>
          </a:p>
        </p:txBody>
      </p:sp>
      <p:pic>
        <p:nvPicPr>
          <p:cNvPr id="228" name="Google Shape;228;p20"/>
          <p:cNvPicPr preferRelativeResize="0"/>
          <p:nvPr>
            <p:ph idx="2" type="body"/>
          </p:nvPr>
        </p:nvPicPr>
        <p:blipFill rotWithShape="1">
          <a:blip r:embed="rId3">
            <a:alphaModFix/>
          </a:blip>
          <a:srcRect b="0" l="0" r="0" t="0"/>
          <a:stretch/>
        </p:blipFill>
        <p:spPr>
          <a:xfrm>
            <a:off x="6172201" y="1825625"/>
            <a:ext cx="5340117" cy="373221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Le dossier Bureau</a:t>
            </a:r>
            <a:endParaRPr/>
          </a:p>
        </p:txBody>
      </p:sp>
      <p:sp>
        <p:nvSpPr>
          <p:cNvPr id="234" name="Google Shape;234;p2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Le dossier Bureau contient tout ce que vous avez placé sur le bureau. Le </a:t>
            </a:r>
            <a:r>
              <a:rPr b="1" lang="fr-SN"/>
              <a:t>bureau Windows </a:t>
            </a:r>
            <a:r>
              <a:rPr lang="fr-SN"/>
              <a:t>est donc finalement un dossier comme un autre.</a:t>
            </a:r>
            <a:endParaRPr/>
          </a:p>
          <a:p>
            <a:pPr indent="-50800" lvl="0" marL="228600" rtl="0" algn="l">
              <a:lnSpc>
                <a:spcPct val="90000"/>
              </a:lnSpc>
              <a:spcBef>
                <a:spcPts val="1000"/>
              </a:spcBef>
              <a:spcAft>
                <a:spcPts val="0"/>
              </a:spcAft>
              <a:buClr>
                <a:schemeClr val="dk1"/>
              </a:buClr>
              <a:buSzPts val="2800"/>
              <a:buNone/>
            </a:pPr>
            <a:r>
              <a:t/>
            </a:r>
            <a:endParaRPr/>
          </a:p>
        </p:txBody>
      </p:sp>
      <p:sp>
        <p:nvSpPr>
          <p:cNvPr id="235" name="Google Shape;235;p2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C’est pratique dans le cas où vous faites une sauvegarde de votre dossier personnel : les éléments sur le bureaux seront également sauvegardés, sans avoir besoin de les prendre à part.</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Naviguer dans son dossier personnel</a:t>
            </a:r>
            <a:endParaRPr/>
          </a:p>
        </p:txBody>
      </p:sp>
      <p:sp>
        <p:nvSpPr>
          <p:cNvPr id="241" name="Google Shape;241;p2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a:bodyPr>
          <a:lstStyle/>
          <a:p>
            <a:pPr indent="-228600" lvl="0" marL="228600" rtl="0" algn="l">
              <a:lnSpc>
                <a:spcPct val="90000"/>
              </a:lnSpc>
              <a:spcBef>
                <a:spcPts val="0"/>
              </a:spcBef>
              <a:spcAft>
                <a:spcPts val="0"/>
              </a:spcAft>
              <a:buClr>
                <a:schemeClr val="dk1"/>
              </a:buClr>
              <a:buSzPct val="100000"/>
              <a:buChar char="•"/>
            </a:pPr>
            <a:r>
              <a:rPr lang="fr-SN"/>
              <a:t>Pour naviguer entre les différents dossiers, rien de plus simple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Ouvrez votre dossier personnel à partir de l’une des méthodes vues précédemment puis </a:t>
            </a:r>
            <a:r>
              <a:rPr b="1" lang="fr-SN"/>
              <a:t>double-cliquez</a:t>
            </a:r>
            <a:r>
              <a:rPr lang="fr-SN"/>
              <a:t> sur le dossier désiré pour afficher son contenu.</a:t>
            </a:r>
            <a:endParaRPr/>
          </a:p>
          <a:p>
            <a:pPr indent="-228600" lvl="0" marL="228600" rtl="0" algn="l">
              <a:lnSpc>
                <a:spcPct val="90000"/>
              </a:lnSpc>
              <a:spcBef>
                <a:spcPts val="1000"/>
              </a:spcBef>
              <a:spcAft>
                <a:spcPts val="0"/>
              </a:spcAft>
              <a:buClr>
                <a:schemeClr val="dk1"/>
              </a:buClr>
              <a:buSzPct val="100000"/>
              <a:buChar char="•"/>
            </a:pPr>
            <a:r>
              <a:rPr lang="fr-SN"/>
              <a:t>Pour revenir en arrière, c’est-à-dire dans le dossier précédent, utilisez la flèche vers la gauche </a:t>
            </a:r>
            <a:r>
              <a:rPr b="1" lang="fr-SN"/>
              <a:t>Précédent</a:t>
            </a:r>
            <a:r>
              <a:rPr lang="fr-SN"/>
              <a:t> en haut de la fenêtre :</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242" name="Google Shape;242;p22"/>
          <p:cNvPicPr preferRelativeResize="0"/>
          <p:nvPr>
            <p:ph idx="2" type="body"/>
          </p:nvPr>
        </p:nvPicPr>
        <p:blipFill rotWithShape="1">
          <a:blip r:embed="rId3">
            <a:alphaModFix/>
          </a:blip>
          <a:srcRect b="0" l="0" r="0" t="0"/>
          <a:stretch/>
        </p:blipFill>
        <p:spPr>
          <a:xfrm>
            <a:off x="6457950" y="2991644"/>
            <a:ext cx="4610100" cy="20193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Naviguer dans son dossier personnel</a:t>
            </a:r>
            <a:endParaRPr/>
          </a:p>
        </p:txBody>
      </p:sp>
      <p:sp>
        <p:nvSpPr>
          <p:cNvPr id="248" name="Google Shape;248;p2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lang="fr-SN"/>
              <a:t>Si vous étiez dans le dossier Images, vous reviendrez donc dans votre dossier Personnel.</a:t>
            </a:r>
            <a:endParaRPr/>
          </a:p>
          <a:p>
            <a:pPr indent="-228600" lvl="0" marL="228600" rtl="0" algn="l">
              <a:lnSpc>
                <a:spcPct val="90000"/>
              </a:lnSpc>
              <a:spcBef>
                <a:spcPts val="1000"/>
              </a:spcBef>
              <a:spcAft>
                <a:spcPts val="0"/>
              </a:spcAft>
              <a:buClr>
                <a:schemeClr val="dk1"/>
              </a:buClr>
              <a:buSzPts val="2800"/>
              <a:buChar char="•"/>
            </a:pPr>
            <a:r>
              <a:rPr lang="fr-SN"/>
              <a:t>On a vu dans le cours sur les icônes qu’il est possible d’imbriquer des dossiers dans d’autres dossiers. C’est ce que l’on appelle une </a:t>
            </a:r>
            <a:r>
              <a:rPr b="1" lang="fr-SN"/>
              <a:t>arborescence</a:t>
            </a:r>
            <a:r>
              <a:rPr lang="fr-SN"/>
              <a:t>. Voici un exemple de classement de dossiers afin de comprendre visuellement comment ils peuvent être imbriqués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49" name="Google Shape;249;p23"/>
          <p:cNvPicPr preferRelativeResize="0"/>
          <p:nvPr>
            <p:ph idx="2" type="body"/>
          </p:nvPr>
        </p:nvPicPr>
        <p:blipFill rotWithShape="1">
          <a:blip r:embed="rId3">
            <a:alphaModFix/>
          </a:blip>
          <a:srcRect b="0" l="0" r="0" t="0"/>
          <a:stretch/>
        </p:blipFill>
        <p:spPr>
          <a:xfrm>
            <a:off x="5875221" y="2443163"/>
            <a:ext cx="5478579" cy="29560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2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L’icône Ordinateur / Ce PC</a:t>
            </a:r>
            <a:endParaRPr b="1"/>
          </a:p>
        </p:txBody>
      </p:sp>
      <p:sp>
        <p:nvSpPr>
          <p:cNvPr id="255" name="Google Shape;255;p2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fr-SN"/>
              <a:t>Windows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Comment accéder à Ce PC / Ordinateur / Poste de travail ?</a:t>
            </a:r>
            <a:endParaRPr/>
          </a:p>
        </p:txBody>
      </p:sp>
      <p:sp>
        <p:nvSpPr>
          <p:cNvPr id="261" name="Google Shape;261;p2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b="1" lang="fr-SN"/>
              <a:t>Avant Windows 10 : à partir du menu démarrer</a:t>
            </a:r>
            <a:endParaRPr/>
          </a:p>
          <a:p>
            <a:pPr indent="-228600" lvl="0" marL="228600" rtl="0" algn="l">
              <a:lnSpc>
                <a:spcPct val="90000"/>
              </a:lnSpc>
              <a:spcBef>
                <a:spcPts val="1000"/>
              </a:spcBef>
              <a:spcAft>
                <a:spcPts val="0"/>
              </a:spcAft>
              <a:buClr>
                <a:schemeClr val="dk1"/>
              </a:buClr>
              <a:buSzPts val="2800"/>
              <a:buChar char="•"/>
            </a:pPr>
            <a:r>
              <a:rPr lang="fr-SN"/>
              <a:t>Votre dossier </a:t>
            </a:r>
            <a:r>
              <a:rPr b="1" lang="fr-SN"/>
              <a:t>Ordinateur</a:t>
            </a:r>
            <a:r>
              <a:rPr lang="fr-SN"/>
              <a:t> est listé dans le </a:t>
            </a:r>
            <a:r>
              <a:rPr b="1" lang="fr-SN"/>
              <a:t>menu démarrer</a:t>
            </a:r>
            <a:r>
              <a:rPr lang="fr-SN"/>
              <a:t>, tout comme le </a:t>
            </a:r>
            <a:r>
              <a:rPr b="1" lang="fr-SN"/>
              <a:t>dossier personnel</a:t>
            </a:r>
            <a:r>
              <a:rPr lang="fr-SN"/>
              <a:t>.</a:t>
            </a:r>
            <a:endParaRPr/>
          </a:p>
          <a:p>
            <a:pPr indent="-228600" lvl="0" marL="228600" rtl="0" algn="l">
              <a:lnSpc>
                <a:spcPct val="90000"/>
              </a:lnSpc>
              <a:spcBef>
                <a:spcPts val="1000"/>
              </a:spcBef>
              <a:spcAft>
                <a:spcPts val="0"/>
              </a:spcAft>
              <a:buClr>
                <a:schemeClr val="dk1"/>
              </a:buClr>
              <a:buSzPts val="2800"/>
              <a:buChar char="•"/>
            </a:pPr>
            <a:r>
              <a:rPr lang="fr-SN"/>
              <a:t>Cliquez sur le </a:t>
            </a:r>
            <a:r>
              <a:rPr b="1" lang="fr-SN"/>
              <a:t>bouton démarrer </a:t>
            </a:r>
            <a:r>
              <a:rPr lang="fr-SN"/>
              <a:t>en bas à gauche de l’écran et le menu démarrer apparaîtra.</a:t>
            </a:r>
            <a:endParaRPr/>
          </a:p>
          <a:p>
            <a:pPr indent="-228600" lvl="0" marL="228600" rtl="0" algn="l">
              <a:lnSpc>
                <a:spcPct val="90000"/>
              </a:lnSpc>
              <a:spcBef>
                <a:spcPts val="1000"/>
              </a:spcBef>
              <a:spcAft>
                <a:spcPts val="0"/>
              </a:spcAft>
              <a:buClr>
                <a:schemeClr val="dk1"/>
              </a:buClr>
              <a:buSzPts val="2800"/>
              <a:buChar char="•"/>
            </a:pPr>
            <a:r>
              <a:rPr lang="fr-SN"/>
              <a:t>Cliquez une fois sur </a:t>
            </a:r>
            <a:r>
              <a:rPr b="1" lang="fr-SN"/>
              <a:t>Ordinateur</a:t>
            </a:r>
            <a:r>
              <a:rPr lang="fr-SN"/>
              <a:t>, qui se trouve à droite.</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62" name="Google Shape;262;p25"/>
          <p:cNvPicPr preferRelativeResize="0"/>
          <p:nvPr>
            <p:ph idx="2" type="body"/>
          </p:nvPr>
        </p:nvPicPr>
        <p:blipFill rotWithShape="1">
          <a:blip r:embed="rId3">
            <a:alphaModFix/>
          </a:blip>
          <a:srcRect b="0" l="0" r="0" t="0"/>
          <a:stretch/>
        </p:blipFill>
        <p:spPr>
          <a:xfrm>
            <a:off x="6172200" y="2375638"/>
            <a:ext cx="5181600" cy="325131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Ou à partir du bureau</a:t>
            </a:r>
            <a:endParaRPr/>
          </a:p>
        </p:txBody>
      </p:sp>
      <p:sp>
        <p:nvSpPr>
          <p:cNvPr id="268" name="Google Shape;268;p2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Vous pouvez également </a:t>
            </a:r>
            <a:r>
              <a:rPr b="1" lang="fr-SN"/>
              <a:t>double cliquer </a:t>
            </a:r>
            <a:r>
              <a:rPr lang="fr-SN"/>
              <a:t>sur l’icône correspondante sur le bureau si toutefois elle est présente : dans certains cas de figure l’Ordinateur n’apparaît pas sur le bureau. C’était surtout le cas des anciens </a:t>
            </a:r>
            <a:r>
              <a:rPr b="1" lang="fr-SN"/>
              <a:t>Windows</a:t>
            </a:r>
            <a:r>
              <a:rPr lang="fr-SN"/>
              <a:t>.</a:t>
            </a:r>
            <a:endParaRPr/>
          </a:p>
        </p:txBody>
      </p:sp>
      <p:pic>
        <p:nvPicPr>
          <p:cNvPr id="269" name="Google Shape;269;p26"/>
          <p:cNvPicPr preferRelativeResize="0"/>
          <p:nvPr>
            <p:ph idx="2" type="body"/>
          </p:nvPr>
        </p:nvPicPr>
        <p:blipFill rotWithShape="1">
          <a:blip r:embed="rId3">
            <a:alphaModFix/>
          </a:blip>
          <a:srcRect b="0" l="0" r="0" t="0"/>
          <a:stretch/>
        </p:blipFill>
        <p:spPr>
          <a:xfrm>
            <a:off x="6172200" y="2577778"/>
            <a:ext cx="5181600" cy="2847032"/>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Méthode conseillée depuis Windows 10 : via l’explorateur de fichiers</a:t>
            </a:r>
            <a:endParaRPr/>
          </a:p>
        </p:txBody>
      </p:sp>
      <p:sp>
        <p:nvSpPr>
          <p:cNvPr id="275" name="Google Shape;275;p2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Pour y accéder :</a:t>
            </a:r>
            <a:endParaRPr/>
          </a:p>
          <a:p>
            <a:pPr indent="-228600" lvl="0" marL="228600" rtl="0" algn="l">
              <a:lnSpc>
                <a:spcPct val="90000"/>
              </a:lnSpc>
              <a:spcBef>
                <a:spcPts val="1000"/>
              </a:spcBef>
              <a:spcAft>
                <a:spcPts val="0"/>
              </a:spcAft>
              <a:buClr>
                <a:schemeClr val="dk1"/>
              </a:buClr>
              <a:buSzPts val="2800"/>
              <a:buChar char="•"/>
            </a:pPr>
            <a:r>
              <a:rPr lang="fr-SN"/>
              <a:t>Cliquez simplement sur </a:t>
            </a:r>
            <a:r>
              <a:rPr b="1" lang="fr-SN"/>
              <a:t>l’icône</a:t>
            </a:r>
            <a:r>
              <a:rPr lang="fr-SN"/>
              <a:t> représentant un dossier jaune dans la </a:t>
            </a:r>
            <a:r>
              <a:rPr b="1" lang="fr-SN"/>
              <a:t>barre des tâches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Dans la colonne de gauche, cliquez sur « Ce PC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Vos périphériques apparaissent sous les dossiers principaux du dossier personnel</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76" name="Google Shape;276;p27"/>
          <p:cNvPicPr preferRelativeResize="0"/>
          <p:nvPr>
            <p:ph idx="2" type="body"/>
          </p:nvPr>
        </p:nvPicPr>
        <p:blipFill rotWithShape="1">
          <a:blip r:embed="rId3">
            <a:alphaModFix/>
          </a:blip>
          <a:srcRect b="0" l="0" r="0" t="0"/>
          <a:stretch/>
        </p:blipFill>
        <p:spPr>
          <a:xfrm>
            <a:off x="6172200" y="2484237"/>
            <a:ext cx="5181600" cy="303411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g13bb4e754e8_0_0"/>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lnSpc>
                <a:spcPct val="115000"/>
              </a:lnSpc>
              <a:spcBef>
                <a:spcPts val="1400"/>
              </a:spcBef>
              <a:spcAft>
                <a:spcPts val="400"/>
              </a:spcAft>
              <a:buNone/>
            </a:pPr>
            <a:r>
              <a:rPr b="1" lang="fr-SN">
                <a:latin typeface="Arial"/>
                <a:ea typeface="Arial"/>
                <a:cs typeface="Arial"/>
                <a:sym typeface="Arial"/>
              </a:rPr>
              <a:t>Souris</a:t>
            </a:r>
            <a:endParaRPr/>
          </a:p>
        </p:txBody>
      </p:sp>
      <p:sp>
        <p:nvSpPr>
          <p:cNvPr id="97" name="Google Shape;97;g13bb4e754e8_0_0"/>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just">
              <a:spcBef>
                <a:spcPts val="1000"/>
              </a:spcBef>
              <a:spcAft>
                <a:spcPts val="0"/>
              </a:spcAft>
              <a:buNone/>
            </a:pPr>
            <a:r>
              <a:rPr lang="fr-SN"/>
              <a:t>Une souris est un dispositif de pointage qui se relie à l’ordinateur. Concrètement, la souris permet de déplacer le curseur (la flèche) à l’écran. Tenue dans la paume de la main, elle permet de pointer des éléments affichés à l’écran et de les sélectionner en cliquant.</a:t>
            </a:r>
            <a:endParaRPr/>
          </a:p>
          <a:p>
            <a:pPr indent="0" lvl="0" marL="0" rtl="0" algn="just">
              <a:spcBef>
                <a:spcPts val="1000"/>
              </a:spcBef>
              <a:spcAft>
                <a:spcPts val="0"/>
              </a:spcAft>
              <a:buNone/>
            </a:pPr>
            <a:r>
              <a:rPr lang="fr-SN"/>
              <a:t>Les souris sont munies d’un capteur de déplacement qui est soit optique (à lumière), soit laser, soit à boule pour les plus anciennes. </a:t>
            </a:r>
            <a:r>
              <a:rPr lang="fr-SN"/>
              <a:t>Il</a:t>
            </a:r>
            <a:r>
              <a:rPr lang="fr-SN"/>
              <a:t> existe des souris avec ou sans fil.</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Découverte du dossier Ce PC / Ordinateur / Poste de travail</a:t>
            </a:r>
            <a:endParaRPr/>
          </a:p>
        </p:txBody>
      </p:sp>
      <p:sp>
        <p:nvSpPr>
          <p:cNvPr id="282" name="Google Shape;282;p2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Vous aurez sans doute remarqué que chaque p</a:t>
            </a:r>
            <a:r>
              <a:rPr b="1" lang="fr-SN"/>
              <a:t>ériphérique</a:t>
            </a:r>
            <a:r>
              <a:rPr lang="fr-SN"/>
              <a:t> listé porte une lettre suivie de  « : » . Le </a:t>
            </a:r>
            <a:r>
              <a:rPr b="1" lang="fr-SN"/>
              <a:t>disque dur </a:t>
            </a:r>
            <a:r>
              <a:rPr lang="fr-SN"/>
              <a:t>qui contient Windows sera toujours nommé C:. Ensuite, selon votre configuration, viendront D:, E: … assignés à ce que vous avez d’équipé sur votre machine.</a:t>
            </a:r>
            <a:endParaRPr/>
          </a:p>
        </p:txBody>
      </p:sp>
      <p:pic>
        <p:nvPicPr>
          <p:cNvPr id="283" name="Google Shape;283;p28"/>
          <p:cNvPicPr preferRelativeResize="0"/>
          <p:nvPr>
            <p:ph idx="2" type="body"/>
          </p:nvPr>
        </p:nvPicPr>
        <p:blipFill rotWithShape="1">
          <a:blip r:embed="rId3">
            <a:alphaModFix/>
          </a:blip>
          <a:srcRect b="0" l="0" r="0" t="0"/>
          <a:stretch/>
        </p:blipFill>
        <p:spPr>
          <a:xfrm>
            <a:off x="6172200" y="2244675"/>
            <a:ext cx="5181600" cy="3513238"/>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2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Découverte du dossier Ce PC / Ordinateur / Poste de travail</a:t>
            </a:r>
            <a:endParaRPr/>
          </a:p>
        </p:txBody>
      </p:sp>
      <p:sp>
        <p:nvSpPr>
          <p:cNvPr id="289" name="Google Shape;289;p2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A: et B: étaient réservés dans le passé aux lecteurs de disquettes. Mais la réservation de lettre n’était pas une bonne idée avec la multiplication des périphériques amovibles. Donc vous ne verrez A: que si vous possédez un lecteur de disquettes.</a:t>
            </a:r>
            <a:endParaRPr/>
          </a:p>
        </p:txBody>
      </p:sp>
      <p:pic>
        <p:nvPicPr>
          <p:cNvPr id="290" name="Google Shape;290;p29"/>
          <p:cNvPicPr preferRelativeResize="0"/>
          <p:nvPr>
            <p:ph idx="2" type="body"/>
          </p:nvPr>
        </p:nvPicPr>
        <p:blipFill rotWithShape="1">
          <a:blip r:embed="rId3">
            <a:alphaModFix/>
          </a:blip>
          <a:srcRect b="0" l="0" r="0" t="0"/>
          <a:stretch/>
        </p:blipFill>
        <p:spPr>
          <a:xfrm>
            <a:off x="6172200" y="2244675"/>
            <a:ext cx="5181600" cy="351323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Découverte du dossier Ce PC / Ordinateur / Poste de travail</a:t>
            </a:r>
            <a:endParaRPr/>
          </a:p>
        </p:txBody>
      </p:sp>
      <p:sp>
        <p:nvSpPr>
          <p:cNvPr id="296" name="Google Shape;296;p3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Pour accéder au contenu d’un disque ou d’une </a:t>
            </a:r>
            <a:r>
              <a:rPr b="1" lang="fr-SN"/>
              <a:t>clé USB </a:t>
            </a:r>
            <a:r>
              <a:rPr lang="fr-SN"/>
              <a:t>par exemple, il faudra donc aller dans le dossier Ordinateur, puis double cliquer sur l’icône qui représente le périphérique. Windows va alors afficher une fenêtre avec le contenu de votre clé USB…</a:t>
            </a:r>
            <a:endParaRPr/>
          </a:p>
        </p:txBody>
      </p:sp>
      <p:pic>
        <p:nvPicPr>
          <p:cNvPr id="297" name="Google Shape;297;p30"/>
          <p:cNvPicPr preferRelativeResize="0"/>
          <p:nvPr>
            <p:ph idx="2" type="body"/>
          </p:nvPr>
        </p:nvPicPr>
        <p:blipFill rotWithShape="1">
          <a:blip r:embed="rId3">
            <a:alphaModFix/>
          </a:blip>
          <a:srcRect b="0" l="0" r="0" t="0"/>
          <a:stretch/>
        </p:blipFill>
        <p:spPr>
          <a:xfrm>
            <a:off x="6172200" y="3073161"/>
            <a:ext cx="5181600" cy="185626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3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Découverte du dossier Ce PC / Ordinateur / Poste de travail</a:t>
            </a:r>
            <a:endParaRPr/>
          </a:p>
        </p:txBody>
      </p:sp>
      <p:sp>
        <p:nvSpPr>
          <p:cNvPr id="303" name="Google Shape;303;p3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Pour accéder au contenu d’un disque ou d’une </a:t>
            </a:r>
            <a:r>
              <a:rPr b="1" lang="fr-SN"/>
              <a:t>clé USB </a:t>
            </a:r>
            <a:r>
              <a:rPr lang="fr-SN"/>
              <a:t>par exemple, il faudra donc aller dans le dossier Ordinateur, puis double cliquer sur l’icône qui représente le périphérique. Windows va alors afficher une fenêtre avec le contenu de votre clé USB…</a:t>
            </a:r>
            <a:endParaRPr/>
          </a:p>
        </p:txBody>
      </p:sp>
      <p:pic>
        <p:nvPicPr>
          <p:cNvPr id="304" name="Google Shape;304;p31"/>
          <p:cNvPicPr preferRelativeResize="0"/>
          <p:nvPr>
            <p:ph idx="2" type="body"/>
          </p:nvPr>
        </p:nvPicPr>
        <p:blipFill rotWithShape="1">
          <a:blip r:embed="rId3">
            <a:alphaModFix/>
          </a:blip>
          <a:srcRect b="0" l="0" r="0" t="0"/>
          <a:stretch/>
        </p:blipFill>
        <p:spPr>
          <a:xfrm>
            <a:off x="6172200" y="3073161"/>
            <a:ext cx="5181600" cy="185626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Découverte du dossier Ce PC / Ordinateur / Poste de travail</a:t>
            </a:r>
            <a:endParaRPr/>
          </a:p>
        </p:txBody>
      </p:sp>
      <p:sp>
        <p:nvSpPr>
          <p:cNvPr id="310" name="Google Shape;310;p3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D’ailleurs, vous pouvez accéder encore plus rapidement à vos périphériques car ils sont listés dans la barre latérale, à gauche :</a:t>
            </a:r>
            <a:endParaRPr/>
          </a:p>
        </p:txBody>
      </p:sp>
      <p:pic>
        <p:nvPicPr>
          <p:cNvPr id="311" name="Google Shape;311;p32"/>
          <p:cNvPicPr preferRelativeResize="0"/>
          <p:nvPr>
            <p:ph idx="2" type="body"/>
          </p:nvPr>
        </p:nvPicPr>
        <p:blipFill rotWithShape="1">
          <a:blip r:embed="rId3">
            <a:alphaModFix/>
          </a:blip>
          <a:srcRect b="0" l="0" r="0" t="0"/>
          <a:stretch/>
        </p:blipFill>
        <p:spPr>
          <a:xfrm>
            <a:off x="6172200" y="2073853"/>
            <a:ext cx="5181600" cy="3854882"/>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3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fr-SN"/>
              <a:t>Les différents types de mémoire et mémoire amovibles</a:t>
            </a:r>
            <a:endParaRPr/>
          </a:p>
        </p:txBody>
      </p:sp>
      <p:sp>
        <p:nvSpPr>
          <p:cNvPr id="317" name="Google Shape;317;p3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3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Les disques durs</a:t>
            </a:r>
            <a:endParaRPr/>
          </a:p>
        </p:txBody>
      </p:sp>
      <p:sp>
        <p:nvSpPr>
          <p:cNvPr id="323" name="Google Shape;323;p3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Votre ordinateur peut contenir un ou plusieurs </a:t>
            </a:r>
            <a:r>
              <a:rPr b="1" lang="fr-SN"/>
              <a:t>disques durs</a:t>
            </a:r>
            <a:r>
              <a:rPr lang="fr-SN"/>
              <a:t>. Toutes vos données personnelles, vos programmes ainsi que </a:t>
            </a:r>
            <a:r>
              <a:rPr b="1" lang="fr-SN"/>
              <a:t>Windows</a:t>
            </a:r>
            <a:r>
              <a:rPr lang="fr-SN"/>
              <a:t> sont stockés sur le disque dur. Si votre ordinateur possède plusieurs disques durs, celui qui contient Windows sera listé en premier, et arborera le logo Windows, en bleu </a:t>
            </a:r>
            <a:endParaRPr/>
          </a:p>
        </p:txBody>
      </p:sp>
      <p:pic>
        <p:nvPicPr>
          <p:cNvPr id="324" name="Google Shape;324;p34"/>
          <p:cNvPicPr preferRelativeResize="0"/>
          <p:nvPr>
            <p:ph idx="2" type="body"/>
          </p:nvPr>
        </p:nvPicPr>
        <p:blipFill rotWithShape="1">
          <a:blip r:embed="rId3">
            <a:alphaModFix/>
          </a:blip>
          <a:srcRect b="0" l="0" r="0" t="0"/>
          <a:stretch/>
        </p:blipFill>
        <p:spPr>
          <a:xfrm>
            <a:off x="7105650" y="3607594"/>
            <a:ext cx="3314700" cy="7874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3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Les lecteurs et graveur de disques : CD, DVD, Blu-Ray</a:t>
            </a:r>
            <a:endParaRPr/>
          </a:p>
        </p:txBody>
      </p:sp>
      <p:sp>
        <p:nvSpPr>
          <p:cNvPr id="330" name="Google Shape;330;p3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lang="fr-SN"/>
              <a:t>Votre ordinateur peut être équipé d’un lecteur/graveur de CD, DVD et/ou Blu-Ray. Le Blu-Ray est le descendant du DVD : il possède une plus grande capacité de stockage, tout comme le DVD avait déjà une plus grande capacité de stockage que les CD.</a:t>
            </a:r>
            <a:endParaRPr/>
          </a:p>
          <a:p>
            <a:pPr indent="-228600" lvl="0" marL="228600" rtl="0" algn="l">
              <a:lnSpc>
                <a:spcPct val="90000"/>
              </a:lnSpc>
              <a:spcBef>
                <a:spcPts val="1000"/>
              </a:spcBef>
              <a:spcAft>
                <a:spcPts val="0"/>
              </a:spcAft>
              <a:buClr>
                <a:schemeClr val="dk1"/>
              </a:buClr>
              <a:buSzPts val="2800"/>
              <a:buChar char="•"/>
            </a:pPr>
            <a:r>
              <a:rPr lang="fr-SN"/>
              <a:t>Le lecteur vous permettra de lire alors films et musiques.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31" name="Google Shape;331;p35"/>
          <p:cNvPicPr preferRelativeResize="0"/>
          <p:nvPr>
            <p:ph idx="2" type="body"/>
          </p:nvPr>
        </p:nvPicPr>
        <p:blipFill rotWithShape="1">
          <a:blip r:embed="rId3">
            <a:alphaModFix/>
          </a:blip>
          <a:srcRect b="0" l="0" r="0" t="0"/>
          <a:stretch/>
        </p:blipFill>
        <p:spPr>
          <a:xfrm>
            <a:off x="6587331" y="1825625"/>
            <a:ext cx="4351338" cy="4351338"/>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Périphériques amovibles : les disques durs externes</a:t>
            </a:r>
            <a:endParaRPr/>
          </a:p>
        </p:txBody>
      </p:sp>
      <p:sp>
        <p:nvSpPr>
          <p:cNvPr id="337" name="Google Shape;337;p3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Les disques durs externes sont un mélange de clé USB et de disque dur d’ordinateur : C’est un disque dur qui se branche en USB et qui fonctionne comme une clé USB. Le disque dur externe est plus encombrant que la clé USB mais sa capacité est jusqu’à 100 fois plus importante.</a:t>
            </a:r>
            <a:endParaRPr/>
          </a:p>
        </p:txBody>
      </p:sp>
      <p:pic>
        <p:nvPicPr>
          <p:cNvPr id="338" name="Google Shape;338;p36"/>
          <p:cNvPicPr preferRelativeResize="0"/>
          <p:nvPr>
            <p:ph idx="2" type="body"/>
          </p:nvPr>
        </p:nvPicPr>
        <p:blipFill rotWithShape="1">
          <a:blip r:embed="rId3">
            <a:alphaModFix/>
          </a:blip>
          <a:srcRect b="0" l="0" r="0" t="0"/>
          <a:stretch/>
        </p:blipFill>
        <p:spPr>
          <a:xfrm>
            <a:off x="6172200" y="2284947"/>
            <a:ext cx="5181600" cy="3432693"/>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3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Lecteurs de cartes mémoires</a:t>
            </a:r>
            <a:endParaRPr/>
          </a:p>
        </p:txBody>
      </p:sp>
      <p:sp>
        <p:nvSpPr>
          <p:cNvPr id="344" name="Google Shape;344;p3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dk1"/>
              </a:buClr>
              <a:buSzPct val="100000"/>
              <a:buChar char="•"/>
            </a:pPr>
            <a:r>
              <a:rPr lang="fr-SN"/>
              <a:t>Beaucoup d’ordinateurs (surtout les portables) sont équipés d’un lecteur de cartes mémoires. Les cartes mémoires sont généralement utilisées dans les appareils photo numériques, mais aussi les camescopes numériques, les consoles de jeu ou téléphones portables…</a:t>
            </a:r>
            <a:endParaRPr/>
          </a:p>
          <a:p>
            <a:pPr indent="-228600" lvl="0" marL="228600" rtl="0" algn="l">
              <a:lnSpc>
                <a:spcPct val="90000"/>
              </a:lnSpc>
              <a:spcBef>
                <a:spcPts val="1000"/>
              </a:spcBef>
              <a:spcAft>
                <a:spcPts val="0"/>
              </a:spcAft>
              <a:buClr>
                <a:schemeClr val="dk1"/>
              </a:buClr>
              <a:buSzPct val="100000"/>
              <a:buChar char="•"/>
            </a:pPr>
            <a:r>
              <a:rPr lang="fr-SN"/>
              <a:t>Le fait de posséder un lecteur de carte vous permettra de transférer facilement vos données sur votre ordinateur. Ces cartes mémoires sont appelées cartes SD.</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345" name="Google Shape;345;p37"/>
          <p:cNvPicPr preferRelativeResize="0"/>
          <p:nvPr>
            <p:ph idx="2" type="body"/>
          </p:nvPr>
        </p:nvPicPr>
        <p:blipFill rotWithShape="1">
          <a:blip r:embed="rId3">
            <a:alphaModFix/>
          </a:blip>
          <a:srcRect b="0" l="0" r="0" t="0"/>
          <a:stretch/>
        </p:blipFill>
        <p:spPr>
          <a:xfrm>
            <a:off x="7001325" y="1825625"/>
            <a:ext cx="3523350" cy="435133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g13bb4e754e8_0_7"/>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103" name="Google Shape;103;g13bb4e754e8_0_7"/>
          <p:cNvSpPr txBox="1"/>
          <p:nvPr>
            <p:ph idx="1" type="body"/>
          </p:nvPr>
        </p:nvSpPr>
        <p:spPr>
          <a:xfrm>
            <a:off x="838200" y="1825625"/>
            <a:ext cx="5181600" cy="4351200"/>
          </a:xfrm>
          <a:prstGeom prst="rect">
            <a:avLst/>
          </a:prstGeom>
        </p:spPr>
        <p:txBody>
          <a:bodyPr anchorCtr="0" anchor="t" bIns="45700" lIns="91425" spcFirstLastPara="1" rIns="91425" wrap="square" tIns="45700">
            <a:normAutofit/>
          </a:bodyPr>
          <a:lstStyle/>
          <a:p>
            <a:pPr indent="0" lvl="0" marL="0" rtl="0" algn="just">
              <a:spcBef>
                <a:spcPts val="1000"/>
              </a:spcBef>
              <a:spcAft>
                <a:spcPts val="0"/>
              </a:spcAft>
              <a:buNone/>
            </a:pPr>
            <a:r>
              <a:rPr lang="fr-SN" sz="1100">
                <a:latin typeface="Arial"/>
                <a:ea typeface="Arial"/>
                <a:cs typeface="Arial"/>
                <a:sym typeface="Arial"/>
              </a:rPr>
              <a:t>Une</a:t>
            </a:r>
            <a:r>
              <a:rPr lang="fr-SN" sz="1100">
                <a:uFill>
                  <a:noFill/>
                </a:uFill>
                <a:latin typeface="Arial"/>
                <a:ea typeface="Arial"/>
                <a:cs typeface="Arial"/>
                <a:sym typeface="Arial"/>
                <a:hlinkClick r:id="rId3"/>
              </a:rPr>
              <a:t> </a:t>
            </a:r>
            <a:r>
              <a:rPr lang="fr-SN" sz="1100" u="sng">
                <a:solidFill>
                  <a:schemeClr val="hlink"/>
                </a:solidFill>
                <a:latin typeface="Arial"/>
                <a:ea typeface="Arial"/>
                <a:cs typeface="Arial"/>
                <a:sym typeface="Arial"/>
                <a:hlinkClick r:id="rId4"/>
              </a:rPr>
              <a:t>souris</a:t>
            </a:r>
            <a:r>
              <a:rPr lang="fr-SN" sz="1100">
                <a:latin typeface="Arial"/>
                <a:ea typeface="Arial"/>
                <a:cs typeface="Arial"/>
                <a:sym typeface="Arial"/>
              </a:rPr>
              <a:t> est un « dispositif de pointage ». C’est un appareil indispensable pour bien utiliser un ordinateur puisqu’elle vous permet de déplacer le</a:t>
            </a:r>
            <a:r>
              <a:rPr lang="fr-SN" sz="1100">
                <a:uFill>
                  <a:noFill/>
                </a:uFill>
                <a:latin typeface="Arial"/>
                <a:ea typeface="Arial"/>
                <a:cs typeface="Arial"/>
                <a:sym typeface="Arial"/>
                <a:hlinkClick r:id="rId5"/>
              </a:rPr>
              <a:t> </a:t>
            </a:r>
            <a:r>
              <a:rPr lang="fr-SN" sz="1100" u="sng">
                <a:solidFill>
                  <a:schemeClr val="hlink"/>
                </a:solidFill>
                <a:latin typeface="Arial"/>
                <a:ea typeface="Arial"/>
                <a:cs typeface="Arial"/>
                <a:sym typeface="Arial"/>
                <a:hlinkClick r:id="rId6"/>
              </a:rPr>
              <a:t>curseur</a:t>
            </a:r>
            <a:r>
              <a:rPr lang="fr-SN" sz="1100">
                <a:latin typeface="Arial"/>
                <a:ea typeface="Arial"/>
                <a:cs typeface="Arial"/>
                <a:sym typeface="Arial"/>
              </a:rPr>
              <a:t> à l’écran et donc de pointer les différents éléments de</a:t>
            </a:r>
            <a:r>
              <a:rPr lang="fr-SN" sz="1100">
                <a:uFill>
                  <a:noFill/>
                </a:uFill>
                <a:latin typeface="Arial"/>
                <a:ea typeface="Arial"/>
                <a:cs typeface="Arial"/>
                <a:sym typeface="Arial"/>
                <a:hlinkClick r:id="rId7"/>
              </a:rPr>
              <a:t> </a:t>
            </a:r>
            <a:r>
              <a:rPr lang="fr-SN" sz="1100" u="sng">
                <a:solidFill>
                  <a:schemeClr val="hlink"/>
                </a:solidFill>
                <a:latin typeface="Arial"/>
                <a:ea typeface="Arial"/>
                <a:cs typeface="Arial"/>
                <a:sym typeface="Arial"/>
                <a:hlinkClick r:id="rId8"/>
              </a:rPr>
              <a:t>Windows</a:t>
            </a:r>
            <a:r>
              <a:rPr lang="fr-SN" sz="1100">
                <a:latin typeface="Arial"/>
                <a:ea typeface="Arial"/>
                <a:cs typeface="Arial"/>
                <a:sym typeface="Arial"/>
              </a:rPr>
              <a:t>, de sélectionner des fichiers et de les ouvrir en «</a:t>
            </a:r>
            <a:r>
              <a:rPr lang="fr-SN" sz="1100">
                <a:uFill>
                  <a:noFill/>
                </a:uFill>
                <a:latin typeface="Arial"/>
                <a:ea typeface="Arial"/>
                <a:cs typeface="Arial"/>
                <a:sym typeface="Arial"/>
                <a:hlinkClick r:id="rId9"/>
              </a:rPr>
              <a:t> </a:t>
            </a:r>
            <a:r>
              <a:rPr lang="fr-SN" sz="1100" u="sng">
                <a:solidFill>
                  <a:schemeClr val="hlink"/>
                </a:solidFill>
                <a:latin typeface="Arial"/>
                <a:ea typeface="Arial"/>
                <a:cs typeface="Arial"/>
                <a:sym typeface="Arial"/>
                <a:hlinkClick r:id="rId10"/>
              </a:rPr>
              <a:t>cliquant</a:t>
            </a:r>
            <a:r>
              <a:rPr lang="fr-SN" sz="1100">
                <a:latin typeface="Arial"/>
                <a:ea typeface="Arial"/>
                <a:cs typeface="Arial"/>
                <a:sym typeface="Arial"/>
              </a:rPr>
              <a:t> » dessus.</a:t>
            </a:r>
            <a:endParaRPr sz="2400"/>
          </a:p>
        </p:txBody>
      </p:sp>
      <p:sp>
        <p:nvSpPr>
          <p:cNvPr id="104" name="Google Shape;104;g13bb4e754e8_0_7"/>
          <p:cNvSpPr txBox="1"/>
          <p:nvPr>
            <p:ph idx="2" type="body"/>
          </p:nvPr>
        </p:nvSpPr>
        <p:spPr>
          <a:xfrm>
            <a:off x="6172200" y="1825625"/>
            <a:ext cx="5181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3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Périphériques amovibles : les Clés USB</a:t>
            </a:r>
            <a:endParaRPr/>
          </a:p>
        </p:txBody>
      </p:sp>
      <p:sp>
        <p:nvSpPr>
          <p:cNvPr id="351" name="Google Shape;351;p3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Les </a:t>
            </a:r>
            <a:r>
              <a:rPr b="1" lang="fr-SN"/>
              <a:t>clés USB </a:t>
            </a:r>
            <a:r>
              <a:rPr lang="fr-SN"/>
              <a:t>sont très pratiques pour emmener vos données personnelles de partout avec vous car elles tiennent dans la poche ! L’icône d’une clé USB n’apparaît dans l’Ordinateur que si celle-ci est branchée.</a:t>
            </a:r>
            <a:endParaRPr/>
          </a:p>
        </p:txBody>
      </p:sp>
      <p:pic>
        <p:nvPicPr>
          <p:cNvPr id="352" name="Google Shape;352;p38"/>
          <p:cNvPicPr preferRelativeResize="0"/>
          <p:nvPr>
            <p:ph idx="2" type="body"/>
          </p:nvPr>
        </p:nvPicPr>
        <p:blipFill rotWithShape="1">
          <a:blip r:embed="rId3">
            <a:alphaModFix/>
          </a:blip>
          <a:srcRect b="0" l="0" r="0" t="0"/>
          <a:stretch/>
        </p:blipFill>
        <p:spPr>
          <a:xfrm>
            <a:off x="6587331" y="1825625"/>
            <a:ext cx="4351338" cy="4351338"/>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3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Unité de mesure</a:t>
            </a:r>
            <a:endParaRPr/>
          </a:p>
        </p:txBody>
      </p:sp>
      <p:sp>
        <p:nvSpPr>
          <p:cNvPr id="358" name="Google Shape;358;p3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Tableau récapitulatif des tailles de fichiers et capacités informatiques</a:t>
            </a:r>
            <a:endParaRPr/>
          </a:p>
        </p:txBody>
      </p:sp>
      <p:pic>
        <p:nvPicPr>
          <p:cNvPr id="364" name="Google Shape;364;p40"/>
          <p:cNvPicPr preferRelativeResize="0"/>
          <p:nvPr>
            <p:ph idx="1" type="body"/>
          </p:nvPr>
        </p:nvPicPr>
        <p:blipFill rotWithShape="1">
          <a:blip r:embed="rId3">
            <a:alphaModFix/>
          </a:blip>
          <a:srcRect b="14228" l="5947" r="29819" t="12878"/>
          <a:stretch/>
        </p:blipFill>
        <p:spPr>
          <a:xfrm>
            <a:off x="2495550" y="1690688"/>
            <a:ext cx="7200900" cy="5107347"/>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4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Comment connaître la taille d’un fichier</a:t>
            </a:r>
            <a:endParaRPr/>
          </a:p>
        </p:txBody>
      </p:sp>
      <p:sp>
        <p:nvSpPr>
          <p:cNvPr id="370" name="Google Shape;370;p4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85000" lnSpcReduction="10000"/>
          </a:bodyPr>
          <a:lstStyle/>
          <a:p>
            <a:pPr indent="-228600" lvl="0" marL="228600" rtl="0" algn="l">
              <a:lnSpc>
                <a:spcPct val="90000"/>
              </a:lnSpc>
              <a:spcBef>
                <a:spcPts val="0"/>
              </a:spcBef>
              <a:spcAft>
                <a:spcPts val="0"/>
              </a:spcAft>
              <a:buClr>
                <a:schemeClr val="dk1"/>
              </a:buClr>
              <a:buSzPct val="100000"/>
              <a:buChar char="•"/>
            </a:pPr>
            <a:r>
              <a:rPr lang="fr-SN"/>
              <a:t>Faites un clic droit sur le fichier dont vous souhaitez connaitre la taille</a:t>
            </a:r>
            <a:endParaRPr/>
          </a:p>
          <a:p>
            <a:pPr indent="-228600" lvl="0" marL="228600" rtl="0" algn="l">
              <a:lnSpc>
                <a:spcPct val="90000"/>
              </a:lnSpc>
              <a:spcBef>
                <a:spcPts val="1000"/>
              </a:spcBef>
              <a:spcAft>
                <a:spcPts val="0"/>
              </a:spcAft>
              <a:buClr>
                <a:schemeClr val="dk1"/>
              </a:buClr>
              <a:buSzPct val="100000"/>
              <a:buChar char="•"/>
            </a:pPr>
            <a:r>
              <a:rPr lang="fr-SN"/>
              <a:t>Choisissez « Propriétés » dans la liste</a:t>
            </a:r>
            <a:endParaRPr/>
          </a:p>
          <a:p>
            <a:pPr indent="-228600" lvl="0" marL="228600" rtl="0" algn="l">
              <a:lnSpc>
                <a:spcPct val="90000"/>
              </a:lnSpc>
              <a:spcBef>
                <a:spcPts val="1000"/>
              </a:spcBef>
              <a:spcAft>
                <a:spcPts val="0"/>
              </a:spcAft>
              <a:buClr>
                <a:schemeClr val="dk1"/>
              </a:buClr>
              <a:buSzPct val="100000"/>
              <a:buChar char="•"/>
            </a:pPr>
            <a:r>
              <a:rPr lang="fr-SN"/>
              <a:t>Une fenêtre s’ouvre avec diverses informations, dont la date de création, le type et la taille du fichier</a:t>
            </a:r>
            <a:endParaRPr/>
          </a:p>
          <a:p>
            <a:pPr indent="-228600" lvl="0" marL="228600" rtl="0" algn="l">
              <a:lnSpc>
                <a:spcPct val="90000"/>
              </a:lnSpc>
              <a:spcBef>
                <a:spcPts val="1000"/>
              </a:spcBef>
              <a:spcAft>
                <a:spcPts val="0"/>
              </a:spcAft>
              <a:buClr>
                <a:schemeClr val="dk1"/>
              </a:buClr>
              <a:buSzPct val="100000"/>
              <a:buChar char="•"/>
            </a:pPr>
            <a:r>
              <a:rPr lang="fr-SN"/>
              <a:t>C’est la même opération pour une clé USB, et de manière générale pour connaitre les capacités de tout périphérique ou la taille de tout fichier.</a:t>
            </a:r>
            <a:endParaRPr/>
          </a:p>
          <a:p>
            <a:pPr indent="-77470" lvl="0" marL="228600" rtl="0" algn="l">
              <a:lnSpc>
                <a:spcPct val="90000"/>
              </a:lnSpc>
              <a:spcBef>
                <a:spcPts val="1000"/>
              </a:spcBef>
              <a:spcAft>
                <a:spcPts val="0"/>
              </a:spcAft>
              <a:buClr>
                <a:schemeClr val="dk1"/>
              </a:buClr>
              <a:buSzPct val="100000"/>
              <a:buNone/>
            </a:pPr>
            <a:r>
              <a:t/>
            </a:r>
            <a:endParaRPr/>
          </a:p>
        </p:txBody>
      </p:sp>
      <p:pic>
        <p:nvPicPr>
          <p:cNvPr id="371" name="Google Shape;371;p41"/>
          <p:cNvPicPr preferRelativeResize="0"/>
          <p:nvPr>
            <p:ph idx="2" type="body"/>
          </p:nvPr>
        </p:nvPicPr>
        <p:blipFill rotWithShape="1">
          <a:blip r:embed="rId3">
            <a:alphaModFix/>
          </a:blip>
          <a:srcRect b="0" l="0" r="0" t="0"/>
          <a:stretch/>
        </p:blipFill>
        <p:spPr>
          <a:xfrm>
            <a:off x="6172200" y="2330086"/>
            <a:ext cx="5181600" cy="3342416"/>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4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Créer, supprimer un dossier</a:t>
            </a:r>
            <a:endParaRPr/>
          </a:p>
        </p:txBody>
      </p:sp>
      <p:sp>
        <p:nvSpPr>
          <p:cNvPr id="377" name="Google Shape;377;p4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4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Créer un dossier sur le bureau Windows</a:t>
            </a:r>
            <a:endParaRPr/>
          </a:p>
        </p:txBody>
      </p:sp>
      <p:sp>
        <p:nvSpPr>
          <p:cNvPr id="383" name="Google Shape;383;p4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85000" lnSpcReduction="20000"/>
          </a:bodyPr>
          <a:lstStyle/>
          <a:p>
            <a:pPr indent="-514350" lvl="0" marL="514350" rtl="0" algn="l">
              <a:lnSpc>
                <a:spcPct val="90000"/>
              </a:lnSpc>
              <a:spcBef>
                <a:spcPts val="0"/>
              </a:spcBef>
              <a:spcAft>
                <a:spcPts val="0"/>
              </a:spcAft>
              <a:buClr>
                <a:schemeClr val="dk1"/>
              </a:buClr>
              <a:buSzPct val="100000"/>
              <a:buFont typeface="Calibri"/>
              <a:buAutoNum type="arabicPeriod"/>
            </a:pPr>
            <a:r>
              <a:rPr lang="fr-SN"/>
              <a:t>Faites un clic droit sur une zone vide du bureau, à l’emplacement où vous souhaitez créer le dossier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le menu qui vient d’apparaître, cliquez sur Nouveau</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Un nouveau menu apparaît à côté, cliquez sur Dossier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Le nouveau dossier est créé, il ne vous reste plus qu’à entrer un nom à l’aide du clavier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Validez en appuyant sur Entrée sur le clavier ou en cliquant ailleurs que sur le dossier</a:t>
            </a:r>
            <a:endParaRPr/>
          </a:p>
          <a:p>
            <a:pPr indent="-77470" lvl="0" marL="228600" rtl="0" algn="l">
              <a:lnSpc>
                <a:spcPct val="90000"/>
              </a:lnSpc>
              <a:spcBef>
                <a:spcPts val="1000"/>
              </a:spcBef>
              <a:spcAft>
                <a:spcPts val="0"/>
              </a:spcAft>
              <a:buClr>
                <a:schemeClr val="dk1"/>
              </a:buClr>
              <a:buSzPct val="100000"/>
              <a:buNone/>
            </a:pPr>
            <a:r>
              <a:t/>
            </a:r>
            <a:endParaRPr/>
          </a:p>
        </p:txBody>
      </p:sp>
      <p:pic>
        <p:nvPicPr>
          <p:cNvPr id="384" name="Google Shape;384;p43"/>
          <p:cNvPicPr preferRelativeResize="0"/>
          <p:nvPr>
            <p:ph idx="2" type="body"/>
          </p:nvPr>
        </p:nvPicPr>
        <p:blipFill rotWithShape="1">
          <a:blip r:embed="rId3">
            <a:alphaModFix/>
          </a:blip>
          <a:srcRect b="0" l="0" r="0" t="0"/>
          <a:stretch/>
        </p:blipFill>
        <p:spPr>
          <a:xfrm>
            <a:off x="6172200" y="2526531"/>
            <a:ext cx="5181600" cy="2949526"/>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4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Créer un dossier dans votre dossier personnel ou un autre dossier</a:t>
            </a:r>
            <a:endParaRPr/>
          </a:p>
        </p:txBody>
      </p:sp>
      <p:sp>
        <p:nvSpPr>
          <p:cNvPr id="390" name="Google Shape;390;p4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Cliquez sur le menu Accueil en haut de la fenêtre (ou Organiser, ou Fichier selon votre Windows)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Choisissez Nouveau dossier</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Donnez un nom à votre dossier à l’aide du clavier</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Validez avec la touche Entrée ou en cliquant à l’extérieur du dossier fraîchement créé.</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pic>
        <p:nvPicPr>
          <p:cNvPr id="391" name="Google Shape;391;p44"/>
          <p:cNvPicPr preferRelativeResize="0"/>
          <p:nvPr>
            <p:ph idx="2" type="body"/>
          </p:nvPr>
        </p:nvPicPr>
        <p:blipFill rotWithShape="1">
          <a:blip r:embed="rId3">
            <a:alphaModFix/>
          </a:blip>
          <a:srcRect b="0" l="0" r="0" t="0"/>
          <a:stretch/>
        </p:blipFill>
        <p:spPr>
          <a:xfrm>
            <a:off x="6172200" y="2796999"/>
            <a:ext cx="5181600" cy="2408589"/>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4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Comment renommer un dossier ?</a:t>
            </a:r>
            <a:endParaRPr/>
          </a:p>
        </p:txBody>
      </p:sp>
      <p:sp>
        <p:nvSpPr>
          <p:cNvPr id="397" name="Google Shape;397;p4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Il est possible à tout moment de renommer un dossier. Pour cela il suffit de faire un clic droit sur le dossier et de cliquer sur Renommer. Le nom du dossier sera encadré et le texte surligné en bleu. Il vous suffit de taper votre nouveau nom ou de modifier le nom existant.</a:t>
            </a:r>
            <a:endParaRPr/>
          </a:p>
        </p:txBody>
      </p:sp>
      <p:pic>
        <p:nvPicPr>
          <p:cNvPr id="398" name="Google Shape;398;p45"/>
          <p:cNvPicPr preferRelativeResize="0"/>
          <p:nvPr>
            <p:ph idx="2" type="body"/>
          </p:nvPr>
        </p:nvPicPr>
        <p:blipFill rotWithShape="1">
          <a:blip r:embed="rId3">
            <a:alphaModFix/>
          </a:blip>
          <a:srcRect b="0" l="0" r="0" t="0"/>
          <a:stretch/>
        </p:blipFill>
        <p:spPr>
          <a:xfrm>
            <a:off x="6172200" y="3565698"/>
            <a:ext cx="5181600" cy="871192"/>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4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Supprimer un dossier</a:t>
            </a:r>
            <a:endParaRPr/>
          </a:p>
        </p:txBody>
      </p:sp>
      <p:sp>
        <p:nvSpPr>
          <p:cNvPr id="404" name="Google Shape;404;p4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Pour supprimer un dossier, il suffit de le sélectionner en cliquant une fois dessus puis de faire un clic droit et choisir Supprimer dans la liste. Il est également possible, après avoir sélectionné le dossier, d’appuyer sur la touche Suppr du clavier (à droite de la touche entrée).</a:t>
            </a:r>
            <a:endParaRPr/>
          </a:p>
        </p:txBody>
      </p:sp>
      <p:pic>
        <p:nvPicPr>
          <p:cNvPr id="405" name="Google Shape;405;p46"/>
          <p:cNvPicPr preferRelativeResize="0"/>
          <p:nvPr>
            <p:ph idx="2" type="body"/>
          </p:nvPr>
        </p:nvPicPr>
        <p:blipFill rotWithShape="1">
          <a:blip r:embed="rId3">
            <a:alphaModFix/>
          </a:blip>
          <a:srcRect b="0" l="0" r="0" t="0"/>
          <a:stretch/>
        </p:blipFill>
        <p:spPr>
          <a:xfrm>
            <a:off x="6172200" y="3440429"/>
            <a:ext cx="5181600" cy="112173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4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Personnaliser l’apparence d’un dossier</a:t>
            </a:r>
            <a:endParaRPr/>
          </a:p>
        </p:txBody>
      </p:sp>
      <p:sp>
        <p:nvSpPr>
          <p:cNvPr id="411" name="Google Shape;411;p4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a:bodyPr>
          <a:lstStyle/>
          <a:p>
            <a:pPr indent="0" lvl="0" marL="0" rtl="0" algn="l">
              <a:lnSpc>
                <a:spcPct val="90000"/>
              </a:lnSpc>
              <a:spcBef>
                <a:spcPts val="0"/>
              </a:spcBef>
              <a:spcAft>
                <a:spcPts val="0"/>
              </a:spcAft>
              <a:buClr>
                <a:schemeClr val="dk1"/>
              </a:buClr>
              <a:buSzPct val="100000"/>
              <a:buNone/>
            </a:pPr>
            <a:r>
              <a:rPr lang="fr-SN"/>
              <a:t>Pour cela il suffit de: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Faire un clic droit sur le dossier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la liste choisir Propriétés</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Une fenêtre apparaît, choisissez l’onglet Personnaliser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En bas, cliquez sur Changer d’icône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Choisissez l’icône qui vous plaît</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Validez en cliquant sur OK</a:t>
            </a:r>
            <a:endParaRPr/>
          </a:p>
          <a:p>
            <a:pPr indent="-349885" lvl="0" marL="514350" rtl="0" algn="l">
              <a:lnSpc>
                <a:spcPct val="90000"/>
              </a:lnSpc>
              <a:spcBef>
                <a:spcPts val="1000"/>
              </a:spcBef>
              <a:spcAft>
                <a:spcPts val="0"/>
              </a:spcAft>
              <a:buClr>
                <a:schemeClr val="dk1"/>
              </a:buClr>
              <a:buSzPct val="100000"/>
              <a:buFont typeface="Calibri"/>
              <a:buNone/>
            </a:pPr>
            <a:r>
              <a:t/>
            </a:r>
            <a:endParaRPr/>
          </a:p>
        </p:txBody>
      </p:sp>
      <p:pic>
        <p:nvPicPr>
          <p:cNvPr id="412" name="Google Shape;412;p47"/>
          <p:cNvPicPr preferRelativeResize="0"/>
          <p:nvPr>
            <p:ph idx="2" type="body"/>
          </p:nvPr>
        </p:nvPicPr>
        <p:blipFill rotWithShape="1">
          <a:blip r:embed="rId3">
            <a:alphaModFix/>
          </a:blip>
          <a:srcRect b="0" l="0" r="0" t="0"/>
          <a:stretch/>
        </p:blipFill>
        <p:spPr>
          <a:xfrm>
            <a:off x="6172200" y="2577778"/>
            <a:ext cx="5181600" cy="284703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Les fondamentaux</a:t>
            </a:r>
            <a:endParaRPr/>
          </a:p>
        </p:txBody>
      </p:sp>
      <p:sp>
        <p:nvSpPr>
          <p:cNvPr id="110" name="Google Shape;110;p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fr-SN"/>
              <a:t>Windows</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4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fr-SN"/>
              <a:t>Créer et enregistrer un fichier</a:t>
            </a:r>
            <a:br>
              <a:rPr b="1" lang="fr-SN"/>
            </a:br>
            <a:endParaRPr/>
          </a:p>
        </p:txBody>
      </p:sp>
      <p:sp>
        <p:nvSpPr>
          <p:cNvPr id="418" name="Google Shape;418;p4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fr-SN"/>
              <a:t>Windows</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4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Un fichier</a:t>
            </a:r>
            <a:br>
              <a:rPr b="1" lang="fr-SN"/>
            </a:br>
            <a:endParaRPr/>
          </a:p>
        </p:txBody>
      </p:sp>
      <p:sp>
        <p:nvSpPr>
          <p:cNvPr id="424" name="Google Shape;424;p4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Un fichier correspond à un enregistrement de données informatiques stockées dans votre ordinateur. Il peut représenter une musique, un film, un document texte, un tableau… Chaque fichier est représenté visuellement par une icône. </a:t>
            </a:r>
            <a:endParaRPr/>
          </a:p>
        </p:txBody>
      </p:sp>
      <p:sp>
        <p:nvSpPr>
          <p:cNvPr id="425" name="Google Shape;425;p49"/>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Lorsque le musicien crée une musique, elle est enregistrée dans un fichier !</a:t>
            </a:r>
            <a:endParaRPr/>
          </a:p>
          <a:p>
            <a:pPr indent="-228600" lvl="0" marL="228600" rtl="0" algn="l">
              <a:lnSpc>
                <a:spcPct val="90000"/>
              </a:lnSpc>
              <a:spcBef>
                <a:spcPts val="1000"/>
              </a:spcBef>
              <a:spcAft>
                <a:spcPts val="0"/>
              </a:spcAft>
              <a:buClr>
                <a:schemeClr val="dk1"/>
              </a:buClr>
              <a:buSzPts val="2800"/>
              <a:buChar char="•"/>
            </a:pPr>
            <a:r>
              <a:rPr lang="fr-SN"/>
              <a:t>Lorsque l’architecte conçoit les plans d’une maison, ils sont enregistrés dans un fichier !</a:t>
            </a:r>
            <a:endParaRPr/>
          </a:p>
          <a:p>
            <a:pPr indent="-228600" lvl="0" marL="228600" rtl="0" algn="l">
              <a:lnSpc>
                <a:spcPct val="90000"/>
              </a:lnSpc>
              <a:spcBef>
                <a:spcPts val="1000"/>
              </a:spcBef>
              <a:spcAft>
                <a:spcPts val="0"/>
              </a:spcAft>
              <a:buClr>
                <a:schemeClr val="dk1"/>
              </a:buClr>
              <a:buSzPts val="2800"/>
              <a:buChar char="•"/>
            </a:pPr>
            <a:r>
              <a:rPr lang="fr-SN"/>
              <a:t>Lorsque l’écrivain écrit un livre, son contenu est enregistré dans un fichier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5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Créer un nouveau document et l’enregistrer</a:t>
            </a:r>
            <a:endParaRPr/>
          </a:p>
        </p:txBody>
      </p:sp>
      <p:sp>
        <p:nvSpPr>
          <p:cNvPr id="431" name="Google Shape;431;p5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Nous allons enfiler notre casquette d’artiste et ouvrir le logiciel Paint, livré avec Windows. Pour le trouver allez dans le Menu Démarrer &gt; Accessoires et trouvez Paint.</a:t>
            </a:r>
            <a:endParaRPr/>
          </a:p>
        </p:txBody>
      </p:sp>
      <p:pic>
        <p:nvPicPr>
          <p:cNvPr id="432" name="Google Shape;432;p50"/>
          <p:cNvPicPr preferRelativeResize="0"/>
          <p:nvPr>
            <p:ph idx="2" type="body"/>
          </p:nvPr>
        </p:nvPicPr>
        <p:blipFill rotWithShape="1">
          <a:blip r:embed="rId3">
            <a:alphaModFix/>
          </a:blip>
          <a:srcRect b="0" l="0" r="0" t="0"/>
          <a:stretch/>
        </p:blipFill>
        <p:spPr>
          <a:xfrm>
            <a:off x="6172200" y="2150723"/>
            <a:ext cx="5181600" cy="3701142"/>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5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sp>
        <p:nvSpPr>
          <p:cNvPr id="438" name="Google Shape;438;p5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Sinon faites une recherche via Cortana, le moteur de recherche de Windows :</a:t>
            </a:r>
            <a:endParaRPr/>
          </a:p>
          <a:p>
            <a:pPr indent="-228600" lvl="0" marL="228600" rtl="0" algn="l">
              <a:lnSpc>
                <a:spcPct val="90000"/>
              </a:lnSpc>
              <a:spcBef>
                <a:spcPts val="1000"/>
              </a:spcBef>
              <a:spcAft>
                <a:spcPts val="0"/>
              </a:spcAft>
              <a:buClr>
                <a:schemeClr val="dk1"/>
              </a:buClr>
              <a:buSzPts val="2800"/>
              <a:buChar char="•"/>
            </a:pPr>
            <a:r>
              <a:rPr lang="fr-SN"/>
              <a:t>Sur les versions antérieures de Windows, la barre de recherche se trouve dans le menu démarrer. Il faut donc d’abord cliquer sur le bouton démarrer en bas à gauche de l’écran.</a:t>
            </a:r>
            <a:endParaRPr/>
          </a:p>
        </p:txBody>
      </p:sp>
      <p:pic>
        <p:nvPicPr>
          <p:cNvPr id="439" name="Google Shape;439;p51"/>
          <p:cNvPicPr preferRelativeResize="0"/>
          <p:nvPr>
            <p:ph idx="2" type="body"/>
          </p:nvPr>
        </p:nvPicPr>
        <p:blipFill rotWithShape="1">
          <a:blip r:embed="rId3">
            <a:alphaModFix/>
          </a:blip>
          <a:srcRect b="0" l="0" r="0" t="0"/>
          <a:stretch/>
        </p:blipFill>
        <p:spPr>
          <a:xfrm>
            <a:off x="6172200" y="2159264"/>
            <a:ext cx="5181600" cy="368406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5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Document vierge</a:t>
            </a:r>
            <a:endParaRPr/>
          </a:p>
        </p:txBody>
      </p:sp>
      <p:sp>
        <p:nvSpPr>
          <p:cNvPr id="445" name="Google Shape;445;p5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Différents outils vous permettent de choisir le style de pinceau, changer de couleur…  Cliquez ensuite sur la page blanche et tout en maintenant le clic, déplacez votre curseur !</a:t>
            </a:r>
            <a:endParaRPr/>
          </a:p>
        </p:txBody>
      </p:sp>
      <p:pic>
        <p:nvPicPr>
          <p:cNvPr id="446" name="Google Shape;446;p52"/>
          <p:cNvPicPr preferRelativeResize="0"/>
          <p:nvPr>
            <p:ph idx="2" type="body"/>
          </p:nvPr>
        </p:nvPicPr>
        <p:blipFill rotWithShape="1">
          <a:blip r:embed="rId3">
            <a:alphaModFix/>
          </a:blip>
          <a:srcRect b="0" l="0" r="0" t="0"/>
          <a:stretch/>
        </p:blipFill>
        <p:spPr>
          <a:xfrm>
            <a:off x="6172200" y="2375638"/>
            <a:ext cx="5181600" cy="3251311"/>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Enregistrer</a:t>
            </a:r>
            <a:endParaRPr/>
          </a:p>
        </p:txBody>
      </p:sp>
      <p:sp>
        <p:nvSpPr>
          <p:cNvPr id="452" name="Google Shape;452;p5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dk1"/>
              </a:buClr>
              <a:buSzPct val="100000"/>
              <a:buChar char="•"/>
            </a:pPr>
            <a:r>
              <a:rPr lang="fr-SN"/>
              <a:t>Pour enregistrer votre création vous allez utiliser la commande Enregistrer très souvent symbolisée par une disquette. Pour cela plusieurs solutions :</a:t>
            </a:r>
            <a:endParaRPr/>
          </a:p>
          <a:p>
            <a:pPr indent="0" lvl="0" marL="0" rtl="0" algn="l">
              <a:lnSpc>
                <a:spcPct val="90000"/>
              </a:lnSpc>
              <a:spcBef>
                <a:spcPts val="1000"/>
              </a:spcBef>
              <a:spcAft>
                <a:spcPts val="0"/>
              </a:spcAft>
              <a:buClr>
                <a:schemeClr val="dk1"/>
              </a:buClr>
              <a:buSzPct val="100000"/>
              <a:buNone/>
            </a:pPr>
            <a:r>
              <a:rPr lang="fr-SN"/>
              <a:t>Dans le menu principal</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Cliquez sur Fichier (en haut à gauche)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Puis sur Enregistrer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Cette technique est valable sur la plupart des logiciels Windows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la zone rapide</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453" name="Google Shape;453;p53"/>
          <p:cNvPicPr preferRelativeResize="0"/>
          <p:nvPr>
            <p:ph idx="2" type="body"/>
          </p:nvPr>
        </p:nvPicPr>
        <p:blipFill rotWithShape="1">
          <a:blip r:embed="rId3">
            <a:alphaModFix/>
          </a:blip>
          <a:srcRect b="0" l="0" r="0" t="0"/>
          <a:stretch/>
        </p:blipFill>
        <p:spPr>
          <a:xfrm>
            <a:off x="6172200" y="3027609"/>
            <a:ext cx="5181600" cy="194737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p5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Où enregistrer son document </a:t>
            </a:r>
            <a:endParaRPr/>
          </a:p>
        </p:txBody>
      </p:sp>
      <p:sp>
        <p:nvSpPr>
          <p:cNvPr id="459" name="Google Shape;459;p5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85000" lnSpcReduction="10000"/>
          </a:bodyPr>
          <a:lstStyle/>
          <a:p>
            <a:pPr indent="-514350" lvl="0" marL="514350" rtl="0" algn="l">
              <a:lnSpc>
                <a:spcPct val="90000"/>
              </a:lnSpc>
              <a:spcBef>
                <a:spcPts val="0"/>
              </a:spcBef>
              <a:spcAft>
                <a:spcPts val="0"/>
              </a:spcAft>
              <a:buClr>
                <a:schemeClr val="dk1"/>
              </a:buClr>
              <a:buSzPct val="100000"/>
              <a:buFont typeface="Calibri"/>
              <a:buAutoNum type="arabicPeriod"/>
            </a:pPr>
            <a:r>
              <a:rPr lang="fr-SN"/>
              <a:t>La barre latérale de gauche vous permet d’accéder rapidement à vos différents dossiers, choisissez Images</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La zone centrale affiche le contenu du dossier choisi, vous pouvez naviguer comme dans une fenêtre Windows standard en double cliquant sur les dossiers qui s’y trouvent</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Indiquez un nom pour votre fichier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Cliquez sur Enregistrer en bas de la fenêtre !</a:t>
            </a:r>
            <a:endParaRPr/>
          </a:p>
          <a:p>
            <a:pPr indent="-77470" lvl="0" marL="228600" rtl="0" algn="l">
              <a:lnSpc>
                <a:spcPct val="90000"/>
              </a:lnSpc>
              <a:spcBef>
                <a:spcPts val="1000"/>
              </a:spcBef>
              <a:spcAft>
                <a:spcPts val="0"/>
              </a:spcAft>
              <a:buClr>
                <a:schemeClr val="dk1"/>
              </a:buClr>
              <a:buSzPct val="100000"/>
              <a:buNone/>
            </a:pPr>
            <a:r>
              <a:t/>
            </a:r>
            <a:endParaRPr/>
          </a:p>
        </p:txBody>
      </p:sp>
      <p:pic>
        <p:nvPicPr>
          <p:cNvPr id="460" name="Google Shape;460;p54"/>
          <p:cNvPicPr preferRelativeResize="0"/>
          <p:nvPr>
            <p:ph idx="2" type="body"/>
          </p:nvPr>
        </p:nvPicPr>
        <p:blipFill rotWithShape="1">
          <a:blip r:embed="rId3">
            <a:alphaModFix/>
          </a:blip>
          <a:srcRect b="0" l="0" r="0" t="0"/>
          <a:stretch/>
        </p:blipFill>
        <p:spPr>
          <a:xfrm>
            <a:off x="6172200" y="2406956"/>
            <a:ext cx="5181600" cy="3188676"/>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5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Ouvrir un document depuis un logiciel</a:t>
            </a:r>
            <a:endParaRPr/>
          </a:p>
        </p:txBody>
      </p:sp>
      <p:sp>
        <p:nvSpPr>
          <p:cNvPr id="466" name="Google Shape;466;p5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85000" lnSpcReduction="20000"/>
          </a:bodyPr>
          <a:lstStyle/>
          <a:p>
            <a:pPr indent="-228600" lvl="0" marL="228600" rtl="0" algn="l">
              <a:lnSpc>
                <a:spcPct val="90000"/>
              </a:lnSpc>
              <a:spcBef>
                <a:spcPts val="0"/>
              </a:spcBef>
              <a:spcAft>
                <a:spcPts val="0"/>
              </a:spcAft>
              <a:buClr>
                <a:schemeClr val="dk1"/>
              </a:buClr>
              <a:buSzPct val="100000"/>
              <a:buChar char="•"/>
            </a:pPr>
            <a:r>
              <a:rPr lang="fr-SN"/>
              <a:t>Ouvrez tout d’abord le logiciel qui a permis de créer votre document, dans notre exemple </a:t>
            </a:r>
            <a:r>
              <a:rPr b="1" lang="fr-SN"/>
              <a:t>Paint</a:t>
            </a:r>
            <a:r>
              <a:rPr lang="fr-SN"/>
              <a:t>.</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Cliquez sur </a:t>
            </a:r>
            <a:r>
              <a:rPr b="1" lang="fr-SN"/>
              <a:t>Fichier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Puis </a:t>
            </a:r>
            <a:r>
              <a:rPr b="1" lang="fr-SN"/>
              <a:t>Ouvrir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la fenêtre qui apparaît naviguez jusqu’au dossier ou vous aviez enregistré votre document. Dans notre cas le dossier Images est listé dans la colonne latérale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Le contenu du dossier apparaît et on peut voir notre fichier. Double cliquez dessus</a:t>
            </a:r>
            <a:endParaRPr/>
          </a:p>
          <a:p>
            <a:pPr indent="-363220" lvl="0" marL="514350" rtl="0" algn="l">
              <a:lnSpc>
                <a:spcPct val="90000"/>
              </a:lnSpc>
              <a:spcBef>
                <a:spcPts val="1000"/>
              </a:spcBef>
              <a:spcAft>
                <a:spcPts val="0"/>
              </a:spcAft>
              <a:buClr>
                <a:schemeClr val="dk1"/>
              </a:buClr>
              <a:buSzPct val="100000"/>
              <a:buFont typeface="Calibri"/>
              <a:buNone/>
            </a:pPr>
            <a:r>
              <a:t/>
            </a:r>
            <a:endParaRPr/>
          </a:p>
          <a:p>
            <a:pPr indent="-77470" lvl="0" marL="228600" rtl="0" algn="l">
              <a:lnSpc>
                <a:spcPct val="90000"/>
              </a:lnSpc>
              <a:spcBef>
                <a:spcPts val="1000"/>
              </a:spcBef>
              <a:spcAft>
                <a:spcPts val="0"/>
              </a:spcAft>
              <a:buClr>
                <a:schemeClr val="dk1"/>
              </a:buClr>
              <a:buSzPct val="100000"/>
              <a:buNone/>
            </a:pPr>
            <a:r>
              <a:t/>
            </a:r>
            <a:endParaRPr/>
          </a:p>
        </p:txBody>
      </p:sp>
      <p:pic>
        <p:nvPicPr>
          <p:cNvPr id="467" name="Google Shape;467;p55"/>
          <p:cNvPicPr preferRelativeResize="0"/>
          <p:nvPr>
            <p:ph idx="2" type="body"/>
          </p:nvPr>
        </p:nvPicPr>
        <p:blipFill rotWithShape="1">
          <a:blip r:embed="rId3">
            <a:alphaModFix/>
          </a:blip>
          <a:srcRect b="0" l="0" r="0" t="0"/>
          <a:stretch/>
        </p:blipFill>
        <p:spPr>
          <a:xfrm>
            <a:off x="6172200" y="3150031"/>
            <a:ext cx="5181600" cy="170252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5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Ouvrir un document depuis son emplacement</a:t>
            </a:r>
            <a:endParaRPr/>
          </a:p>
        </p:txBody>
      </p:sp>
      <p:sp>
        <p:nvSpPr>
          <p:cNvPr id="473" name="Google Shape;473;p5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chemeClr val="dk1"/>
              </a:buClr>
              <a:buSzPct val="100000"/>
              <a:buNone/>
            </a:pPr>
            <a:r>
              <a:rPr lang="fr-SN"/>
              <a:t>Vous pouvez également ouvrir votre document sans passer par le logiciel mais directement par l’explorateur Windows.</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Allez dans votre dossier personnel</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Naviguez jusqu’au dossier où vous avez enregistré votre document : le dossier Images</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Double-cliquez sur l’icône du fichier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Le document s’ouvre</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474" name="Google Shape;474;p56"/>
          <p:cNvPicPr preferRelativeResize="0"/>
          <p:nvPr>
            <p:ph idx="2" type="body"/>
          </p:nvPr>
        </p:nvPicPr>
        <p:blipFill rotWithShape="1">
          <a:blip r:embed="rId3">
            <a:alphaModFix/>
          </a:blip>
          <a:srcRect b="0" l="0" r="0" t="0"/>
          <a:stretch/>
        </p:blipFill>
        <p:spPr>
          <a:xfrm>
            <a:off x="6172200" y="1908725"/>
            <a:ext cx="5181600" cy="4185138"/>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Couper, copier et coller</a:t>
            </a:r>
            <a:endParaRPr/>
          </a:p>
        </p:txBody>
      </p:sp>
      <p:sp>
        <p:nvSpPr>
          <p:cNvPr id="480" name="Google Shape;480;p5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fr-SN"/>
              <a:t>Windows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Les icônes importantes de Windows</a:t>
            </a:r>
            <a:endParaRPr/>
          </a:p>
        </p:txBody>
      </p:sp>
      <p:sp>
        <p:nvSpPr>
          <p:cNvPr id="116" name="Google Shape;116;p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Nous voici dans un tout nouveau chapitre qui va traiter du </a:t>
            </a:r>
            <a:r>
              <a:rPr b="1" lang="fr-SN"/>
              <a:t>copier / coller</a:t>
            </a:r>
            <a:r>
              <a:rPr lang="fr-SN"/>
              <a:t> mais qui va aussi nous apprendre à mieux comprendre comment fonctionne </a:t>
            </a:r>
            <a:r>
              <a:rPr b="1" lang="fr-SN"/>
              <a:t>Windows</a:t>
            </a:r>
            <a:r>
              <a:rPr lang="fr-SN"/>
              <a:t> et l’organisation de ses dossiers.</a:t>
            </a:r>
            <a:endParaRPr/>
          </a:p>
        </p:txBody>
      </p:sp>
      <p:pic>
        <p:nvPicPr>
          <p:cNvPr id="117" name="Google Shape;117;p4"/>
          <p:cNvPicPr preferRelativeResize="0"/>
          <p:nvPr>
            <p:ph idx="2" type="body"/>
          </p:nvPr>
        </p:nvPicPr>
        <p:blipFill rotWithShape="1">
          <a:blip r:embed="rId3">
            <a:alphaModFix/>
          </a:blip>
          <a:srcRect b="0" l="0" r="0" t="0"/>
          <a:stretch/>
        </p:blipFill>
        <p:spPr>
          <a:xfrm>
            <a:off x="6172200" y="2015070"/>
            <a:ext cx="5181600" cy="2448448"/>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5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Déplacer et dupliquer un fichier sur Windows</a:t>
            </a:r>
            <a:br>
              <a:rPr b="1" lang="fr-SN"/>
            </a:br>
            <a:endParaRPr/>
          </a:p>
        </p:txBody>
      </p:sp>
      <p:sp>
        <p:nvSpPr>
          <p:cNvPr id="486" name="Google Shape;486;p5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Windows met à votre disposition deux séquences d’actions qui vous permettent de le faire facilement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Le copier / coller, qui vous permet de dupliquer un fichier vers un autre dossier</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Le couper / coller, qui vous permet de déplacer un fichier d’un dossier à un autre</a:t>
            </a:r>
            <a:endParaRPr/>
          </a:p>
          <a:p>
            <a:pPr indent="-50800" lvl="0" marL="228600" rtl="0" algn="l">
              <a:lnSpc>
                <a:spcPct val="90000"/>
              </a:lnSpc>
              <a:spcBef>
                <a:spcPts val="1000"/>
              </a:spcBef>
              <a:spcAft>
                <a:spcPts val="0"/>
              </a:spcAft>
              <a:buClr>
                <a:schemeClr val="dk1"/>
              </a:buClr>
              <a:buSzPts val="2800"/>
              <a:buNone/>
            </a:pPr>
            <a:r>
              <a:t/>
            </a:r>
            <a:endParaRPr/>
          </a:p>
        </p:txBody>
      </p:sp>
      <p:sp>
        <p:nvSpPr>
          <p:cNvPr id="487" name="Google Shape;487;p5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Vous aurez régulièrement besoin de déplacer ou dupliquer des fichiers sur votre ordinateur, comme par exemple déplacer les photos de votre appareil photo numérique vers l’ordinateur ou encore envoyer un fichier vers une clé USB pour l’emporter avec vous.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5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Différence fondamentale entre couper et copier</a:t>
            </a:r>
            <a:endParaRPr/>
          </a:p>
        </p:txBody>
      </p:sp>
      <p:sp>
        <p:nvSpPr>
          <p:cNvPr id="493" name="Google Shape;493;p5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b="1" lang="fr-SN"/>
              <a:t>Copier = cloner un fichier</a:t>
            </a:r>
            <a:endParaRPr/>
          </a:p>
          <a:p>
            <a:pPr indent="-228600" lvl="0" marL="228600" rtl="0" algn="l">
              <a:lnSpc>
                <a:spcPct val="90000"/>
              </a:lnSpc>
              <a:spcBef>
                <a:spcPts val="1000"/>
              </a:spcBef>
              <a:spcAft>
                <a:spcPts val="0"/>
              </a:spcAft>
              <a:buClr>
                <a:schemeClr val="dk1"/>
              </a:buClr>
              <a:buSzPts val="2800"/>
              <a:buChar char="•"/>
            </a:pPr>
            <a:r>
              <a:rPr lang="fr-SN"/>
              <a:t>Le copier / coller vous permet de copier, donc de dupliquer des fichiers à partir de leur emplacement d’origine et de les coller vers un nouvel emplacement. Cette action permet de cloner un fichier pour en créer un double à un autre emplacement.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94" name="Google Shape;494;p59"/>
          <p:cNvPicPr preferRelativeResize="0"/>
          <p:nvPr>
            <p:ph idx="2" type="body"/>
          </p:nvPr>
        </p:nvPicPr>
        <p:blipFill rotWithShape="1">
          <a:blip r:embed="rId3">
            <a:alphaModFix/>
          </a:blip>
          <a:srcRect b="0" l="0" r="0" t="0"/>
          <a:stretch/>
        </p:blipFill>
        <p:spPr>
          <a:xfrm>
            <a:off x="6172200" y="3157125"/>
            <a:ext cx="5181600" cy="1688338"/>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6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Différence fondamentale entre couper et copier</a:t>
            </a:r>
            <a:endParaRPr/>
          </a:p>
        </p:txBody>
      </p:sp>
      <p:sp>
        <p:nvSpPr>
          <p:cNvPr id="500" name="Google Shape;500;p6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b="1" lang="fr-SN"/>
              <a:t>Couper = déplacer un fichier</a:t>
            </a:r>
            <a:endParaRPr/>
          </a:p>
          <a:p>
            <a:pPr indent="-228600" lvl="0" marL="228600" rtl="0" algn="l">
              <a:lnSpc>
                <a:spcPct val="90000"/>
              </a:lnSpc>
              <a:spcBef>
                <a:spcPts val="1000"/>
              </a:spcBef>
              <a:spcAft>
                <a:spcPts val="0"/>
              </a:spcAft>
              <a:buClr>
                <a:schemeClr val="dk1"/>
              </a:buClr>
              <a:buSzPts val="2800"/>
              <a:buChar char="•"/>
            </a:pPr>
            <a:r>
              <a:rPr lang="fr-SN"/>
              <a:t>Le couper / coller vous permet de couper, c’est à dire enlever les fichiers de leur emplacement d’origine pour les coller, les déplacer ailleurs. Cette action permet donc de déplacer des fichiers d’un emplacement à un autre.</a:t>
            </a:r>
            <a:endParaRPr/>
          </a:p>
        </p:txBody>
      </p:sp>
      <p:pic>
        <p:nvPicPr>
          <p:cNvPr id="501" name="Google Shape;501;p60"/>
          <p:cNvPicPr preferRelativeResize="0"/>
          <p:nvPr>
            <p:ph idx="2" type="body"/>
          </p:nvPr>
        </p:nvPicPr>
        <p:blipFill rotWithShape="1">
          <a:blip r:embed="rId3">
            <a:alphaModFix/>
          </a:blip>
          <a:srcRect b="0" l="0" r="0" t="0"/>
          <a:stretch/>
        </p:blipFill>
        <p:spPr>
          <a:xfrm>
            <a:off x="6172200" y="3157125"/>
            <a:ext cx="5181600" cy="1688338"/>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6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Dupliquer un fichier avec le copier/coller</a:t>
            </a:r>
            <a:endParaRPr/>
          </a:p>
        </p:txBody>
      </p:sp>
      <p:sp>
        <p:nvSpPr>
          <p:cNvPr id="507" name="Google Shape;507;p6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90000"/>
              </a:lnSpc>
              <a:spcBef>
                <a:spcPts val="0"/>
              </a:spcBef>
              <a:spcAft>
                <a:spcPts val="0"/>
              </a:spcAft>
              <a:buClr>
                <a:schemeClr val="dk1"/>
              </a:buClr>
              <a:buSzPct val="100000"/>
              <a:buNone/>
            </a:pPr>
            <a:r>
              <a:rPr lang="fr-SN"/>
              <a:t>Nous voulons conserver le fichier original sur notre ordinateur et faire une copie sur la clé USB. Pensez à brancher la clé USB avant le début de la manipulation.</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Ouvrez l’explorateur de fichiers</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Rendez-vous dans le dossier où se trouve votre fichier; dans notre exemple : Images</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Faites un clic droit sur l’image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Copier</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508" name="Google Shape;508;p61"/>
          <p:cNvPicPr preferRelativeResize="0"/>
          <p:nvPr>
            <p:ph idx="2" type="body"/>
          </p:nvPr>
        </p:nvPicPr>
        <p:blipFill rotWithShape="1">
          <a:blip r:embed="rId3">
            <a:alphaModFix/>
          </a:blip>
          <a:srcRect b="0" l="0" r="0" t="0"/>
          <a:stretch/>
        </p:blipFill>
        <p:spPr>
          <a:xfrm>
            <a:off x="6172200" y="1888796"/>
            <a:ext cx="5181600" cy="422499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6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Dupliquer un fichier avec le copier/coller</a:t>
            </a:r>
            <a:endParaRPr/>
          </a:p>
        </p:txBody>
      </p:sp>
      <p:sp>
        <p:nvSpPr>
          <p:cNvPr id="514" name="Google Shape;514;p6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5"/>
            </a:pPr>
            <a:r>
              <a:rPr lang="fr-SN"/>
              <a:t>Dirigez-vous maintenant sur votre clé USB qui doit être listée dans la barre latérale</a:t>
            </a:r>
            <a:endParaRPr/>
          </a:p>
          <a:p>
            <a:pPr indent="-514350" lvl="0" marL="514350" rtl="0" algn="l">
              <a:lnSpc>
                <a:spcPct val="90000"/>
              </a:lnSpc>
              <a:spcBef>
                <a:spcPts val="1000"/>
              </a:spcBef>
              <a:spcAft>
                <a:spcPts val="0"/>
              </a:spcAft>
              <a:buClr>
                <a:schemeClr val="dk1"/>
              </a:buClr>
              <a:buSzPts val="2800"/>
              <a:buFont typeface="Calibri"/>
              <a:buAutoNum type="arabicPeriod" startAt="5"/>
            </a:pPr>
            <a:r>
              <a:rPr lang="fr-SN"/>
              <a:t>Faites un clic droit sur un emplacement vide de la clé</a:t>
            </a:r>
            <a:endParaRPr/>
          </a:p>
          <a:p>
            <a:pPr indent="-514350" lvl="0" marL="514350" rtl="0" algn="l">
              <a:lnSpc>
                <a:spcPct val="90000"/>
              </a:lnSpc>
              <a:spcBef>
                <a:spcPts val="1000"/>
              </a:spcBef>
              <a:spcAft>
                <a:spcPts val="0"/>
              </a:spcAft>
              <a:buClr>
                <a:schemeClr val="dk1"/>
              </a:buClr>
              <a:buSzPts val="2800"/>
              <a:buFont typeface="Calibri"/>
              <a:buAutoNum type="arabicPeriod" startAt="5"/>
            </a:pPr>
            <a:r>
              <a:rPr lang="fr-SN"/>
              <a:t>Cliquez sur Coller</a:t>
            </a:r>
            <a:endParaRPr/>
          </a:p>
          <a:p>
            <a:pPr indent="-514350" lvl="0" marL="514350" rtl="0" algn="l">
              <a:lnSpc>
                <a:spcPct val="90000"/>
              </a:lnSpc>
              <a:spcBef>
                <a:spcPts val="1000"/>
              </a:spcBef>
              <a:spcAft>
                <a:spcPts val="0"/>
              </a:spcAft>
              <a:buClr>
                <a:schemeClr val="dk1"/>
              </a:buClr>
              <a:buSzPts val="2800"/>
              <a:buFont typeface="Calibri"/>
              <a:buAutoNum type="arabicPeriod" startAt="5"/>
            </a:pPr>
            <a:r>
              <a:rPr lang="fr-SN"/>
              <a:t>Le fichier est dupliqué sur votre clé USB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515" name="Google Shape;515;p62"/>
          <p:cNvPicPr preferRelativeResize="0"/>
          <p:nvPr>
            <p:ph idx="2" type="body"/>
          </p:nvPr>
        </p:nvPicPr>
        <p:blipFill rotWithShape="1">
          <a:blip r:embed="rId3">
            <a:alphaModFix/>
          </a:blip>
          <a:srcRect b="0" l="0" r="0" t="0"/>
          <a:stretch/>
        </p:blipFill>
        <p:spPr>
          <a:xfrm>
            <a:off x="6172200" y="2116558"/>
            <a:ext cx="5181600" cy="3769471"/>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p6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Dupliquer un fichier avec le copier/coller</a:t>
            </a:r>
            <a:endParaRPr/>
          </a:p>
        </p:txBody>
      </p:sp>
      <p:sp>
        <p:nvSpPr>
          <p:cNvPr id="521" name="Google Shape;521;p6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Si votre fichier est volumineux (par exemple un film) le transfert peut durer quelques secondes à quelques minutes. Une petite fenêtre apparaît alors, vous indiquant la progression du transfert.</a:t>
            </a:r>
            <a:endParaRPr/>
          </a:p>
        </p:txBody>
      </p:sp>
      <p:pic>
        <p:nvPicPr>
          <p:cNvPr id="522" name="Google Shape;522;p63"/>
          <p:cNvPicPr preferRelativeResize="0"/>
          <p:nvPr>
            <p:ph idx="2" type="body"/>
          </p:nvPr>
        </p:nvPicPr>
        <p:blipFill rotWithShape="1">
          <a:blip r:embed="rId3">
            <a:alphaModFix/>
          </a:blip>
          <a:srcRect b="0" l="0" r="0" t="0"/>
          <a:stretch/>
        </p:blipFill>
        <p:spPr>
          <a:xfrm>
            <a:off x="6172200" y="3403417"/>
            <a:ext cx="5181600" cy="1195753"/>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p6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Déplacer un fichier avec le couper/coller</a:t>
            </a:r>
            <a:endParaRPr/>
          </a:p>
        </p:txBody>
      </p:sp>
      <p:sp>
        <p:nvSpPr>
          <p:cNvPr id="528" name="Google Shape;528;p6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90000"/>
              </a:lnSpc>
              <a:spcBef>
                <a:spcPts val="0"/>
              </a:spcBef>
              <a:spcAft>
                <a:spcPts val="0"/>
              </a:spcAft>
              <a:buClr>
                <a:schemeClr val="dk1"/>
              </a:buClr>
              <a:buSzPct val="100000"/>
              <a:buNone/>
            </a:pPr>
            <a:r>
              <a:rPr lang="fr-SN"/>
              <a:t>La manipulation sera exactement la même, au détail près que cette fois on va choisir Couper et non pas Copier.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l’explorateur de fichiers, rendez-vous sur votre Carte mémoire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Faites un clic droit sur l’image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Couper cette fois, l’image devient transparente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Rendez-vous maintenant dans votre dossier </a:t>
            </a:r>
            <a:r>
              <a:rPr b="1" lang="fr-SN"/>
              <a:t>Images</a:t>
            </a:r>
            <a:r>
              <a:rPr lang="fr-SN"/>
              <a:t> par exemple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Faites un clic droit dans un emplacement vide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Cliquez sur </a:t>
            </a:r>
            <a:r>
              <a:rPr b="1" lang="fr-SN"/>
              <a:t>Coller</a:t>
            </a:r>
            <a:endParaRPr/>
          </a:p>
          <a:p>
            <a:pPr indent="-376555" lvl="0" marL="514350" rtl="0" algn="l">
              <a:lnSpc>
                <a:spcPct val="90000"/>
              </a:lnSpc>
              <a:spcBef>
                <a:spcPts val="1000"/>
              </a:spcBef>
              <a:spcAft>
                <a:spcPts val="0"/>
              </a:spcAft>
              <a:buClr>
                <a:schemeClr val="dk1"/>
              </a:buClr>
              <a:buSzPct val="100000"/>
              <a:buFont typeface="Calibri"/>
              <a:buNone/>
            </a:pPr>
            <a:r>
              <a:t/>
            </a:r>
            <a:endParaRPr/>
          </a:p>
          <a:p>
            <a:pPr indent="-90804" lvl="0" marL="228600" rtl="0" algn="l">
              <a:lnSpc>
                <a:spcPct val="90000"/>
              </a:lnSpc>
              <a:spcBef>
                <a:spcPts val="1000"/>
              </a:spcBef>
              <a:spcAft>
                <a:spcPts val="0"/>
              </a:spcAft>
              <a:buClr>
                <a:schemeClr val="dk1"/>
              </a:buClr>
              <a:buSzPct val="100000"/>
              <a:buNone/>
            </a:pPr>
            <a:r>
              <a:t/>
            </a:r>
            <a:endParaRPr/>
          </a:p>
        </p:txBody>
      </p:sp>
      <p:pic>
        <p:nvPicPr>
          <p:cNvPr id="529" name="Google Shape;529;p64"/>
          <p:cNvPicPr preferRelativeResize="0"/>
          <p:nvPr>
            <p:ph idx="2" type="body"/>
          </p:nvPr>
        </p:nvPicPr>
        <p:blipFill rotWithShape="1">
          <a:blip r:embed="rId3">
            <a:alphaModFix/>
          </a:blip>
          <a:srcRect b="0" l="0" r="0" t="0"/>
          <a:stretch/>
        </p:blipFill>
        <p:spPr>
          <a:xfrm>
            <a:off x="6172200" y="2099476"/>
            <a:ext cx="5181600" cy="3803636"/>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6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Sélection et copie multiples</a:t>
            </a:r>
            <a:endParaRPr/>
          </a:p>
        </p:txBody>
      </p:sp>
      <p:sp>
        <p:nvSpPr>
          <p:cNvPr id="535" name="Google Shape;535;p6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fr-SN"/>
              <a:t>Windows</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6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Cadre de sélection </a:t>
            </a:r>
            <a:endParaRPr/>
          </a:p>
        </p:txBody>
      </p:sp>
      <p:sp>
        <p:nvSpPr>
          <p:cNvPr id="541" name="Google Shape;541;p6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un cadre de sélection en action : chaque image qui est partiellement comprise dans le cadre (matérialisé en bleu) est sélectionnée. Le cadre de sélection se fait avec la souris en maintenant le clic.</a:t>
            </a:r>
            <a:endParaRPr/>
          </a:p>
        </p:txBody>
      </p:sp>
      <p:pic>
        <p:nvPicPr>
          <p:cNvPr id="542" name="Google Shape;542;p66"/>
          <p:cNvPicPr preferRelativeResize="0"/>
          <p:nvPr>
            <p:ph idx="2" type="body"/>
          </p:nvPr>
        </p:nvPicPr>
        <p:blipFill rotWithShape="1">
          <a:blip r:embed="rId3">
            <a:alphaModFix/>
          </a:blip>
          <a:srcRect b="0" l="0" r="0" t="0"/>
          <a:stretch/>
        </p:blipFill>
        <p:spPr>
          <a:xfrm>
            <a:off x="6172200" y="2301615"/>
            <a:ext cx="5181600" cy="3399357"/>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6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Faire un cadre de sélection</a:t>
            </a:r>
            <a:endParaRPr/>
          </a:p>
        </p:txBody>
      </p:sp>
      <p:sp>
        <p:nvSpPr>
          <p:cNvPr id="548" name="Google Shape;548;p6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fr-SN"/>
              <a:t>Tout d’abord, il est essentiel de savoir que le cadre de sélection doit impérativement se commencer sur une zone vide de la fenêtre, ou du bureau, et pas sur une icône, sinon on applique un glisser / déposer, que l’on verra lors du prochain cours. Voici comment procéder :</a:t>
            </a:r>
            <a:endParaRPr/>
          </a:p>
        </p:txBody>
      </p:sp>
      <p:sp>
        <p:nvSpPr>
          <p:cNvPr id="549" name="Google Shape;549;p6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fontScale="92500" lnSpcReduction="10000"/>
          </a:bodyPr>
          <a:lstStyle/>
          <a:p>
            <a:pPr indent="-514350" lvl="0" marL="514350" rtl="0" algn="l">
              <a:lnSpc>
                <a:spcPct val="90000"/>
              </a:lnSpc>
              <a:spcBef>
                <a:spcPts val="0"/>
              </a:spcBef>
              <a:spcAft>
                <a:spcPts val="0"/>
              </a:spcAft>
              <a:buClr>
                <a:schemeClr val="dk1"/>
              </a:buClr>
              <a:buSzPct val="100000"/>
              <a:buFont typeface="Calibri"/>
              <a:buAutoNum type="arabicPeriod"/>
            </a:pPr>
            <a:r>
              <a:rPr lang="fr-SN"/>
              <a:t>Le cadre de sélection est un rectangle, donc imaginez-le avant et positionnez-vous dans un des angles, le plus souvent à droite car il y’a toujours plus de place libre.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Cliquez et maintenez votre clic, tout en déplaçant votre souris. Le rectangle se forme, bleu et transparent. Tous les fichiers à l’intérieur (même partiellement en contact) seront sélectionnés.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La corbeille </a:t>
            </a:r>
            <a:endParaRPr/>
          </a:p>
        </p:txBody>
      </p:sp>
      <p:sp>
        <p:nvSpPr>
          <p:cNvPr id="123" name="Google Shape;123;p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Il existe 3 dossiers importants sur Windows : La </a:t>
            </a:r>
            <a:r>
              <a:rPr b="1" lang="fr-SN"/>
              <a:t>corbeille, le dossier personnel </a:t>
            </a:r>
            <a:r>
              <a:rPr lang="fr-SN"/>
              <a:t>qui porte différents noms selon votre version de Windows et le dossier </a:t>
            </a:r>
            <a:r>
              <a:rPr b="1" lang="fr-SN"/>
              <a:t>Ordinateur</a:t>
            </a:r>
            <a:r>
              <a:rPr lang="fr-SN"/>
              <a:t> (ou poste de travail sur Windows XP). On va profiter de ce chapitre pour les passer en revue et on commence immédiatement avec la corbeille.</a:t>
            </a:r>
            <a:endParaRPr/>
          </a:p>
        </p:txBody>
      </p:sp>
      <p:pic>
        <p:nvPicPr>
          <p:cNvPr id="124" name="Google Shape;124;p5"/>
          <p:cNvPicPr preferRelativeResize="0"/>
          <p:nvPr>
            <p:ph idx="2" type="body"/>
          </p:nvPr>
        </p:nvPicPr>
        <p:blipFill rotWithShape="1">
          <a:blip r:embed="rId3">
            <a:alphaModFix/>
          </a:blip>
          <a:srcRect b="0" l="0" r="0" t="0"/>
          <a:stretch/>
        </p:blipFill>
        <p:spPr>
          <a:xfrm>
            <a:off x="6172200" y="2777070"/>
            <a:ext cx="5181600" cy="2448448"/>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6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Faire un cadre de sélection</a:t>
            </a:r>
            <a:endParaRPr/>
          </a:p>
        </p:txBody>
      </p:sp>
      <p:sp>
        <p:nvSpPr>
          <p:cNvPr id="555" name="Google Shape;555;p6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3"/>
            </a:pPr>
            <a:r>
              <a:rPr lang="fr-SN"/>
              <a:t>Une fois tous les éléments souhaités sélectionnés, vous pouvez lâcher votre clic. Votre sélection est prête !</a:t>
            </a:r>
            <a:endParaRPr/>
          </a:p>
        </p:txBody>
      </p:sp>
      <p:pic>
        <p:nvPicPr>
          <p:cNvPr id="556" name="Google Shape;556;p68"/>
          <p:cNvPicPr preferRelativeResize="0"/>
          <p:nvPr>
            <p:ph idx="2" type="body"/>
          </p:nvPr>
        </p:nvPicPr>
        <p:blipFill rotWithShape="1">
          <a:blip r:embed="rId3">
            <a:alphaModFix/>
          </a:blip>
          <a:srcRect b="0" l="0" r="0" t="0"/>
          <a:stretch/>
        </p:blipFill>
        <p:spPr>
          <a:xfrm>
            <a:off x="6172200" y="2301615"/>
            <a:ext cx="5181600" cy="3399357"/>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6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Reconnaître des fichiers sélectionnés</a:t>
            </a:r>
            <a:endParaRPr/>
          </a:p>
        </p:txBody>
      </p:sp>
      <p:sp>
        <p:nvSpPr>
          <p:cNvPr id="562" name="Google Shape;562;p6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Vos fichiers sélectionnés apparaissent entourés d’un cadre bleu, que l’on appelle surbrillance, ce qui signifie que le fichier fait partie de la sélection.</a:t>
            </a:r>
            <a:endParaRPr/>
          </a:p>
        </p:txBody>
      </p:sp>
      <p:pic>
        <p:nvPicPr>
          <p:cNvPr id="563" name="Google Shape;563;p69"/>
          <p:cNvPicPr preferRelativeResize="0"/>
          <p:nvPr>
            <p:ph idx="2" type="body"/>
          </p:nvPr>
        </p:nvPicPr>
        <p:blipFill rotWithShape="1">
          <a:blip r:embed="rId3">
            <a:alphaModFix/>
          </a:blip>
          <a:srcRect b="0" l="0" r="0" t="0"/>
          <a:stretch/>
        </p:blipFill>
        <p:spPr>
          <a:xfrm>
            <a:off x="6172200" y="2860159"/>
            <a:ext cx="5181600" cy="228227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7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Copier / coller et Couper / coller une sélection multiple</a:t>
            </a:r>
            <a:endParaRPr/>
          </a:p>
        </p:txBody>
      </p:sp>
      <p:sp>
        <p:nvSpPr>
          <p:cNvPr id="569" name="Google Shape;569;p7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Et maintenant ? Vous avez votre sélection, il ne reste plus qu’à la copier ou la couper ! Pour cela, vous pouvez procéder de la même manière que le cours précédent Copier, couper, coller. Faites un clic droit sur l’un des éléments faisant partie de la sélection (et pas à côté au risque de tout annuler).</a:t>
            </a:r>
            <a:endParaRPr/>
          </a:p>
        </p:txBody>
      </p:sp>
      <p:pic>
        <p:nvPicPr>
          <p:cNvPr id="570" name="Google Shape;570;p70"/>
          <p:cNvPicPr preferRelativeResize="0"/>
          <p:nvPr>
            <p:ph idx="2" type="body"/>
          </p:nvPr>
        </p:nvPicPr>
        <p:blipFill rotWithShape="1">
          <a:blip r:embed="rId3">
            <a:alphaModFix/>
          </a:blip>
          <a:srcRect b="0" l="0" r="0" t="0"/>
          <a:stretch/>
        </p:blipFill>
        <p:spPr>
          <a:xfrm>
            <a:off x="6172200" y="2515683"/>
            <a:ext cx="5181600" cy="2971221"/>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7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Glisser, déposer</a:t>
            </a:r>
            <a:endParaRPr/>
          </a:p>
        </p:txBody>
      </p:sp>
      <p:sp>
        <p:nvSpPr>
          <p:cNvPr id="576" name="Google Shape;576;p7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7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Le glisser / déposer, une alternative au copier / coller</a:t>
            </a:r>
            <a:endParaRPr/>
          </a:p>
        </p:txBody>
      </p:sp>
      <p:sp>
        <p:nvSpPr>
          <p:cNvPr id="582" name="Google Shape;582;p7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90000"/>
              </a:lnSpc>
              <a:spcBef>
                <a:spcPts val="0"/>
              </a:spcBef>
              <a:spcAft>
                <a:spcPts val="0"/>
              </a:spcAft>
              <a:buClr>
                <a:schemeClr val="dk1"/>
              </a:buClr>
              <a:buSzPct val="100000"/>
              <a:buNone/>
            </a:pPr>
            <a:r>
              <a:rPr lang="fr-SN"/>
              <a:t>Dans un premier temps, il va falloir sélectionner votre ou vos fichiers, comme nous l’avons vu dans le cours précédent sélection et copie multiple, avec notamment les cadres de sélection et la touche CTRL. Ensuite il faudra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Faire un clic sur l’un des éléments de votre sélection et maintenir la pression sur le bouton (c’est important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Déplacez votre souris, toujours en maintenant le clic, vers la fenêtre de destination : un tas de fichiers transparents suivent le curseur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Une fois sur la fenêtre de destination, vous pouvez lâcher ! Les fichiers sont copiés.</a:t>
            </a:r>
            <a:endParaRPr/>
          </a:p>
          <a:p>
            <a:pPr indent="-90804" lvl="0" marL="228600" rtl="0" algn="l">
              <a:lnSpc>
                <a:spcPct val="90000"/>
              </a:lnSpc>
              <a:spcBef>
                <a:spcPts val="1000"/>
              </a:spcBef>
              <a:spcAft>
                <a:spcPts val="0"/>
              </a:spcAft>
              <a:buClr>
                <a:schemeClr val="dk1"/>
              </a:buClr>
              <a:buSzPct val="100000"/>
              <a:buNone/>
            </a:pPr>
            <a:r>
              <a:t/>
            </a:r>
            <a:endParaRPr/>
          </a:p>
        </p:txBody>
      </p:sp>
      <p:pic>
        <p:nvPicPr>
          <p:cNvPr id="583" name="Google Shape;583;p72"/>
          <p:cNvPicPr preferRelativeResize="0"/>
          <p:nvPr>
            <p:ph idx="2" type="body"/>
          </p:nvPr>
        </p:nvPicPr>
        <p:blipFill rotWithShape="1">
          <a:blip r:embed="rId3">
            <a:alphaModFix/>
          </a:blip>
          <a:srcRect b="0" l="0" r="0" t="0"/>
          <a:stretch/>
        </p:blipFill>
        <p:spPr>
          <a:xfrm>
            <a:off x="6172200" y="2577778"/>
            <a:ext cx="5181600" cy="2847032"/>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7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La gestuelle Windows</a:t>
            </a:r>
            <a:endParaRPr/>
          </a:p>
        </p:txBody>
      </p:sp>
      <p:sp>
        <p:nvSpPr>
          <p:cNvPr id="589" name="Google Shape;589;p7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sp>
        <p:nvSpPr>
          <p:cNvPr id="594" name="Google Shape;594;p7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Agrandir une fenêtre</a:t>
            </a:r>
            <a:endParaRPr/>
          </a:p>
        </p:txBody>
      </p:sp>
      <p:sp>
        <p:nvSpPr>
          <p:cNvPr id="595" name="Google Shape;595;p7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lnSpcReduction="10000"/>
          </a:bodyPr>
          <a:lstStyle/>
          <a:p>
            <a:pPr indent="-514350" lvl="0" marL="514350" rtl="0" algn="l">
              <a:lnSpc>
                <a:spcPct val="90000"/>
              </a:lnSpc>
              <a:spcBef>
                <a:spcPts val="0"/>
              </a:spcBef>
              <a:spcAft>
                <a:spcPts val="0"/>
              </a:spcAft>
              <a:buClr>
                <a:schemeClr val="dk1"/>
              </a:buClr>
              <a:buSzPct val="100000"/>
              <a:buFont typeface="Calibri"/>
              <a:buAutoNum type="arabicPeriod"/>
            </a:pPr>
            <a:r>
              <a:rPr lang="fr-SN"/>
              <a:t>Cliquez et maintenez le clic dans la zone supérieure de la fenêtre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Faites glisser la fenêtre en déplaçant votre souris tout en haut de l’écran</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Lâchez le clic, la fenêtre passe en mode plein écran</a:t>
            </a:r>
            <a:endParaRPr/>
          </a:p>
          <a:p>
            <a:pPr indent="0" lvl="0" marL="0" rtl="0" algn="l">
              <a:lnSpc>
                <a:spcPct val="90000"/>
              </a:lnSpc>
              <a:spcBef>
                <a:spcPts val="1000"/>
              </a:spcBef>
              <a:spcAft>
                <a:spcPts val="0"/>
              </a:spcAft>
              <a:buClr>
                <a:schemeClr val="dk1"/>
              </a:buClr>
              <a:buSzPct val="100000"/>
              <a:buNone/>
            </a:pPr>
            <a:r>
              <a:rPr lang="fr-SN"/>
              <a:t>Lorsque vous arrivez en haut de l’écran, un cadre transparent s’affiche pour vous indiquer que la fenêtre va prendre tout l’écran.</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596" name="Google Shape;596;p74"/>
          <p:cNvPicPr preferRelativeResize="0"/>
          <p:nvPr>
            <p:ph idx="2" type="body"/>
          </p:nvPr>
        </p:nvPicPr>
        <p:blipFill rotWithShape="1">
          <a:blip r:embed="rId3">
            <a:alphaModFix/>
          </a:blip>
          <a:srcRect b="0" l="0" r="0" t="0"/>
          <a:stretch/>
        </p:blipFill>
        <p:spPr>
          <a:xfrm>
            <a:off x="6172200" y="3400570"/>
            <a:ext cx="5181600" cy="1201447"/>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7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Secouer une fenêtre</a:t>
            </a:r>
            <a:endParaRPr/>
          </a:p>
        </p:txBody>
      </p:sp>
      <p:sp>
        <p:nvSpPr>
          <p:cNvPr id="602" name="Google Shape;602;p7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Cliquez et maintenez le clic dans la zone supérieure de la fenêtre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Secouez légèrement votre souris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Les autres fenêtres disparaissent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Secouez à nouveau et elles reviennent à l’écran</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pic>
        <p:nvPicPr>
          <p:cNvPr id="603" name="Google Shape;603;p75"/>
          <p:cNvPicPr preferRelativeResize="0"/>
          <p:nvPr>
            <p:ph idx="2" type="body"/>
          </p:nvPr>
        </p:nvPicPr>
        <p:blipFill rotWithShape="1">
          <a:blip r:embed="rId3">
            <a:alphaModFix/>
          </a:blip>
          <a:srcRect b="0" l="0" r="0" t="0"/>
          <a:stretch/>
        </p:blipFill>
        <p:spPr>
          <a:xfrm>
            <a:off x="6172200" y="3016221"/>
            <a:ext cx="5181600" cy="1970146"/>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7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Confronter 2 fenêtres sur un écran</a:t>
            </a:r>
            <a:endParaRPr/>
          </a:p>
        </p:txBody>
      </p:sp>
      <p:sp>
        <p:nvSpPr>
          <p:cNvPr id="609" name="Google Shape;609;p7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Cliquez et maintenez le clic dans la zone supérieure d’une fenêtre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Bougez votre souris tout à gauche de l’écran</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Lâchez le clic une fois tout au bord, la fenêtre se positionne à la moitié de l’écran</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Répétez la même opération avec une autre fenêtre placée à droite de l’écran</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pic>
        <p:nvPicPr>
          <p:cNvPr id="610" name="Google Shape;610;p76"/>
          <p:cNvPicPr preferRelativeResize="0"/>
          <p:nvPr>
            <p:ph idx="2" type="body"/>
          </p:nvPr>
        </p:nvPicPr>
        <p:blipFill rotWithShape="1">
          <a:blip r:embed="rId3">
            <a:alphaModFix/>
          </a:blip>
          <a:srcRect b="0" l="0" r="0" t="0"/>
          <a:stretch/>
        </p:blipFill>
        <p:spPr>
          <a:xfrm>
            <a:off x="6172200" y="2381332"/>
            <a:ext cx="5181600" cy="3239923"/>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7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Aperçu des fenêtres ouvertes</a:t>
            </a:r>
            <a:endParaRPr/>
          </a:p>
        </p:txBody>
      </p:sp>
      <p:sp>
        <p:nvSpPr>
          <p:cNvPr id="616" name="Google Shape;616;p7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lang="fr-SN"/>
              <a:t>Comme on a déjà pu le voir précédemment, quand vous avez beaucoup de fenêtres ouvertes, il est parfois difficile de s’y retrouver. Windows vous permet d’afficher un aperçu global de toutes les fenêtres ouvertes afin de retrouver facilement celle qui vous intéresse.</a:t>
            </a:r>
            <a:endParaRPr/>
          </a:p>
          <a:p>
            <a:pPr indent="-228600" lvl="0" marL="228600" rtl="0" algn="l">
              <a:lnSpc>
                <a:spcPct val="90000"/>
              </a:lnSpc>
              <a:spcBef>
                <a:spcPts val="1000"/>
              </a:spcBef>
              <a:spcAft>
                <a:spcPts val="0"/>
              </a:spcAft>
              <a:buClr>
                <a:schemeClr val="dk1"/>
              </a:buClr>
              <a:buSzPts val="2800"/>
              <a:buChar char="•"/>
            </a:pPr>
            <a:r>
              <a:rPr lang="fr-SN"/>
              <a:t>Pour cela cliquez cette petite icône de la barre des tâches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617" name="Google Shape;617;p77"/>
          <p:cNvPicPr preferRelativeResize="0"/>
          <p:nvPr>
            <p:ph idx="2" type="body"/>
          </p:nvPr>
        </p:nvPicPr>
        <p:blipFill rotWithShape="1">
          <a:blip r:embed="rId3">
            <a:alphaModFix/>
          </a:blip>
          <a:srcRect b="0" l="0" r="0" t="0"/>
          <a:stretch/>
        </p:blipFill>
        <p:spPr>
          <a:xfrm>
            <a:off x="6172200" y="3636874"/>
            <a:ext cx="5181600" cy="72884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Fonctionnement de la corbeille</a:t>
            </a:r>
            <a:endParaRPr/>
          </a:p>
        </p:txBody>
      </p:sp>
      <p:sp>
        <p:nvSpPr>
          <p:cNvPr id="130" name="Google Shape;130;p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Tout fichier que vous supprimerez viendra se placer dans la </a:t>
            </a:r>
            <a:r>
              <a:rPr b="1" lang="fr-SN"/>
              <a:t>corbeille</a:t>
            </a:r>
            <a:r>
              <a:rPr lang="fr-SN"/>
              <a:t>. Concrètement cela veut dire que le fichier est toujours présent sur votre ordinateur mais inutilisable.</a:t>
            </a:r>
            <a:endParaRPr/>
          </a:p>
        </p:txBody>
      </p:sp>
      <p:pic>
        <p:nvPicPr>
          <p:cNvPr id="131" name="Google Shape;131;p6"/>
          <p:cNvPicPr preferRelativeResize="0"/>
          <p:nvPr>
            <p:ph idx="2" type="body"/>
          </p:nvPr>
        </p:nvPicPr>
        <p:blipFill rotWithShape="1">
          <a:blip r:embed="rId3">
            <a:alphaModFix/>
          </a:blip>
          <a:srcRect b="0" l="0" r="0" t="0"/>
          <a:stretch/>
        </p:blipFill>
        <p:spPr>
          <a:xfrm>
            <a:off x="6172200" y="1825625"/>
            <a:ext cx="5181600" cy="3615731"/>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sp>
        <p:nvSpPr>
          <p:cNvPr id="622" name="Google Shape;622;p7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Aperçu des fenêtres ouvertes</a:t>
            </a:r>
            <a:endParaRPr/>
          </a:p>
        </p:txBody>
      </p:sp>
      <p:sp>
        <p:nvSpPr>
          <p:cNvPr id="623" name="Google Shape;623;p7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lang="fr-SN"/>
              <a:t>Cliquez sur la fenêtre de votre choix pour la faire apparaitre au premier plan. C’est très pratique ! Afin d’éviter de vous perdre, pensez à fermer les fenêtres dont vous ne vous servez plus.</a:t>
            </a:r>
            <a:endParaRPr/>
          </a:p>
          <a:p>
            <a:pPr indent="-228600" lvl="0" marL="228600" rtl="0" algn="l">
              <a:lnSpc>
                <a:spcPct val="90000"/>
              </a:lnSpc>
              <a:spcBef>
                <a:spcPts val="1000"/>
              </a:spcBef>
              <a:spcAft>
                <a:spcPts val="0"/>
              </a:spcAft>
              <a:buClr>
                <a:schemeClr val="dk1"/>
              </a:buClr>
              <a:buSzPts val="2800"/>
              <a:buChar char="•"/>
            </a:pPr>
            <a:r>
              <a:rPr lang="fr-SN"/>
              <a:t>Et voilà ! Vous avez acquis de nombreuses connaissances essentielles de votre système. Retenez bien ces astuces et n’hésitez pas à les mettre en pratique chaque jour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624" name="Google Shape;624;p78"/>
          <p:cNvPicPr preferRelativeResize="0"/>
          <p:nvPr>
            <p:ph idx="2" type="body"/>
          </p:nvPr>
        </p:nvPicPr>
        <p:blipFill rotWithShape="1">
          <a:blip r:embed="rId3">
            <a:alphaModFix/>
          </a:blip>
          <a:srcRect b="0" l="0" r="0" t="0"/>
          <a:stretch/>
        </p:blipFill>
        <p:spPr>
          <a:xfrm>
            <a:off x="6172200" y="2382044"/>
            <a:ext cx="5181600" cy="3238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Supprimer un dossier = L’envoyer ainsi que son contenu dans la corbeille</a:t>
            </a:r>
            <a:endParaRPr/>
          </a:p>
        </p:txBody>
      </p:sp>
      <p:sp>
        <p:nvSpPr>
          <p:cNvPr id="137" name="Google Shape;137;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Il est important de savoir que le fait de supprimer un dossier enverra également son contenu dans la </a:t>
            </a:r>
            <a:r>
              <a:rPr b="1" lang="fr-SN"/>
              <a:t>corbeille. </a:t>
            </a:r>
            <a:r>
              <a:rPr lang="fr-SN"/>
              <a:t>Donc soyez attentif lorsque vous en supprimez un : regardez toujours ce qu’il reste dedans avant de confirmer !</a:t>
            </a:r>
            <a:endParaRPr/>
          </a:p>
        </p:txBody>
      </p:sp>
      <p:pic>
        <p:nvPicPr>
          <p:cNvPr id="138" name="Google Shape;138;p7"/>
          <p:cNvPicPr preferRelativeResize="0"/>
          <p:nvPr>
            <p:ph idx="2" type="body"/>
          </p:nvPr>
        </p:nvPicPr>
        <p:blipFill rotWithShape="1">
          <a:blip r:embed="rId3">
            <a:alphaModFix/>
          </a:blip>
          <a:srcRect b="0" l="0" r="0" t="0"/>
          <a:stretch/>
        </p:blipFill>
        <p:spPr>
          <a:xfrm>
            <a:off x="6172202" y="2676513"/>
            <a:ext cx="5181600" cy="15049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2022-07-02T16:46:19Z</dcterms:created>
  <dc:creator>Microsoft Office User</dc:creator>
</cp:coreProperties>
</file>