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Lst>
  <p:sldSz cy="6858000" cx="12192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16" roundtripDataSignature="AMtx7mhYa8lAih7dXAnXMeSvz11zXNxI5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1" Type="http://schemas.openxmlformats.org/officeDocument/2006/relationships/slide" Target="slides/slide7.xml"/><Relationship Id="rId10" Type="http://schemas.openxmlformats.org/officeDocument/2006/relationships/slide" Target="slides/slide6.xml"/><Relationship Id="rId13" Type="http://schemas.openxmlformats.org/officeDocument/2006/relationships/slide" Target="slides/slide9.xml"/><Relationship Id="rId12" Type="http://schemas.openxmlformats.org/officeDocument/2006/relationships/slide" Target="slides/slide8.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15" Type="http://schemas.openxmlformats.org/officeDocument/2006/relationships/slide" Target="slides/slide11.xml"/><Relationship Id="rId14" Type="http://schemas.openxmlformats.org/officeDocument/2006/relationships/slide" Target="slides/slide10.xml"/><Relationship Id="rId16" Type="http://customschemas.google.com/relationships/presentationmetadata" Target="metadata"/><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2" name="Google Shape;82;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0" name="Shape 140"/>
        <p:cNvGrpSpPr/>
        <p:nvPr/>
      </p:nvGrpSpPr>
      <p:grpSpPr>
        <a:xfrm>
          <a:off x="0" y="0"/>
          <a:ext cx="0" cy="0"/>
          <a:chOff x="0" y="0"/>
          <a:chExt cx="0" cy="0"/>
        </a:xfrm>
      </p:grpSpPr>
      <p:sp>
        <p:nvSpPr>
          <p:cNvPr id="141" name="Google Shape;141;p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2" name="Google Shape;142;p1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7" name="Shape 147"/>
        <p:cNvGrpSpPr/>
        <p:nvPr/>
      </p:nvGrpSpPr>
      <p:grpSpPr>
        <a:xfrm>
          <a:off x="0" y="0"/>
          <a:ext cx="0" cy="0"/>
          <a:chOff x="0" y="0"/>
          <a:chExt cx="0" cy="0"/>
        </a:xfrm>
      </p:grpSpPr>
      <p:sp>
        <p:nvSpPr>
          <p:cNvPr id="148" name="Google Shape;148;p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9" name="Google Shape;149;p1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 name="Shape 86"/>
        <p:cNvGrpSpPr/>
        <p:nvPr/>
      </p:nvGrpSpPr>
      <p:grpSpPr>
        <a:xfrm>
          <a:off x="0" y="0"/>
          <a:ext cx="0" cy="0"/>
          <a:chOff x="0" y="0"/>
          <a:chExt cx="0" cy="0"/>
        </a:xfrm>
      </p:grpSpPr>
      <p:sp>
        <p:nvSpPr>
          <p:cNvPr id="87" name="Google Shape;87;p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fr-FR"/>
              <a:t>bien travailler le titrage et la structuration….introduction(parler un peu d’internet et des objectifs du module….presentation(par exemple des logiciel de navigation…et apres la pratique</a:t>
            </a:r>
            <a:endParaRPr/>
          </a:p>
        </p:txBody>
      </p:sp>
      <p:sp>
        <p:nvSpPr>
          <p:cNvPr id="88" name="Google Shape;88;p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 name="Shape 93"/>
        <p:cNvGrpSpPr/>
        <p:nvPr/>
      </p:nvGrpSpPr>
      <p:grpSpPr>
        <a:xfrm>
          <a:off x="0" y="0"/>
          <a:ext cx="0" cy="0"/>
          <a:chOff x="0" y="0"/>
          <a:chExt cx="0" cy="0"/>
        </a:xfrm>
      </p:grpSpPr>
      <p:sp>
        <p:nvSpPr>
          <p:cNvPr id="94" name="Google Shape;94;p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5" name="Google Shape;95;p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 name="Shape 99"/>
        <p:cNvGrpSpPr/>
        <p:nvPr/>
      </p:nvGrpSpPr>
      <p:grpSpPr>
        <a:xfrm>
          <a:off x="0" y="0"/>
          <a:ext cx="0" cy="0"/>
          <a:chOff x="0" y="0"/>
          <a:chExt cx="0" cy="0"/>
        </a:xfrm>
      </p:grpSpPr>
      <p:sp>
        <p:nvSpPr>
          <p:cNvPr id="100" name="Google Shape;100;p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1" name="Google Shape;101;p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 name="Shape 105"/>
        <p:cNvGrpSpPr/>
        <p:nvPr/>
      </p:nvGrpSpPr>
      <p:grpSpPr>
        <a:xfrm>
          <a:off x="0" y="0"/>
          <a:ext cx="0" cy="0"/>
          <a:chOff x="0" y="0"/>
          <a:chExt cx="0" cy="0"/>
        </a:xfrm>
      </p:grpSpPr>
      <p:sp>
        <p:nvSpPr>
          <p:cNvPr id="106" name="Google Shape;106;p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fr-FR"/>
              <a:t>comme </a:t>
            </a:r>
            <a:r>
              <a:rPr lang="fr-FR"/>
              <a:t>titrage..comment</a:t>
            </a:r>
            <a:r>
              <a:rPr lang="fr-FR"/>
              <a:t> faire une recherche sur internet…</a:t>
            </a:r>
            <a:endParaRPr/>
          </a:p>
          <a:p>
            <a:pPr indent="0" lvl="0" marL="0" rtl="0" algn="l">
              <a:spcBef>
                <a:spcPts val="0"/>
              </a:spcBef>
              <a:spcAft>
                <a:spcPts val="0"/>
              </a:spcAft>
              <a:buNone/>
            </a:pPr>
            <a:r>
              <a:t/>
            </a:r>
            <a:endParaRPr/>
          </a:p>
        </p:txBody>
      </p:sp>
      <p:sp>
        <p:nvSpPr>
          <p:cNvPr id="107" name="Google Shape;107;p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 name="Shape 112"/>
        <p:cNvGrpSpPr/>
        <p:nvPr/>
      </p:nvGrpSpPr>
      <p:grpSpPr>
        <a:xfrm>
          <a:off x="0" y="0"/>
          <a:ext cx="0" cy="0"/>
          <a:chOff x="0" y="0"/>
          <a:chExt cx="0" cy="0"/>
        </a:xfrm>
      </p:grpSpPr>
      <p:sp>
        <p:nvSpPr>
          <p:cNvPr id="113" name="Google Shape;113;p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4" name="Google Shape;114;p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 name="Shape 121"/>
        <p:cNvGrpSpPr/>
        <p:nvPr/>
      </p:nvGrpSpPr>
      <p:grpSpPr>
        <a:xfrm>
          <a:off x="0" y="0"/>
          <a:ext cx="0" cy="0"/>
          <a:chOff x="0" y="0"/>
          <a:chExt cx="0" cy="0"/>
        </a:xfrm>
      </p:grpSpPr>
      <p:sp>
        <p:nvSpPr>
          <p:cNvPr id="122" name="Google Shape;122;p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3" name="Google Shape;123;p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8" name="Shape 128"/>
        <p:cNvGrpSpPr/>
        <p:nvPr/>
      </p:nvGrpSpPr>
      <p:grpSpPr>
        <a:xfrm>
          <a:off x="0" y="0"/>
          <a:ext cx="0" cy="0"/>
          <a:chOff x="0" y="0"/>
          <a:chExt cx="0" cy="0"/>
        </a:xfrm>
      </p:grpSpPr>
      <p:sp>
        <p:nvSpPr>
          <p:cNvPr id="129" name="Google Shape;129;p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0" name="Google Shape;130;p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 name="Shape 134"/>
        <p:cNvGrpSpPr/>
        <p:nvPr/>
      </p:nvGrpSpPr>
      <p:grpSpPr>
        <a:xfrm>
          <a:off x="0" y="0"/>
          <a:ext cx="0" cy="0"/>
          <a:chOff x="0" y="0"/>
          <a:chExt cx="0" cy="0"/>
        </a:xfrm>
      </p:grpSpPr>
      <p:sp>
        <p:nvSpPr>
          <p:cNvPr id="135" name="Google Shape;135;p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6" name="Google Shape;136;p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apositive de titre" type="title">
  <p:cSld name="TITLE">
    <p:spTree>
      <p:nvGrpSpPr>
        <p:cNvPr id="11" name="Shape 11"/>
        <p:cNvGrpSpPr/>
        <p:nvPr/>
      </p:nvGrpSpPr>
      <p:grpSpPr>
        <a:xfrm>
          <a:off x="0" y="0"/>
          <a:ext cx="0" cy="0"/>
          <a:chOff x="0" y="0"/>
          <a:chExt cx="0" cy="0"/>
        </a:xfrm>
      </p:grpSpPr>
      <p:sp>
        <p:nvSpPr>
          <p:cNvPr id="12" name="Google Shape;12;p13"/>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 name="Google Shape;13;p13"/>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14" name="Google Shape;14;p1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 name="Google Shape;15;p1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6" name="Google Shape;16;p1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et texte vertical" type="vertTx">
  <p:cSld name="VERTICAL_TEXT">
    <p:spTree>
      <p:nvGrpSpPr>
        <p:cNvPr id="68" name="Shape 68"/>
        <p:cNvGrpSpPr/>
        <p:nvPr/>
      </p:nvGrpSpPr>
      <p:grpSpPr>
        <a:xfrm>
          <a:off x="0" y="0"/>
          <a:ext cx="0" cy="0"/>
          <a:chOff x="0" y="0"/>
          <a:chExt cx="0" cy="0"/>
        </a:xfrm>
      </p:grpSpPr>
      <p:sp>
        <p:nvSpPr>
          <p:cNvPr id="69" name="Google Shape;69;p22"/>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0" name="Google Shape;70;p22"/>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1" name="Google Shape;71;p2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2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3" name="Google Shape;73;p2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vertical et texte" type="vertTitleAndTx">
  <p:cSld name="VERTICAL_TITLE_AND_VERTICAL_TEXT">
    <p:spTree>
      <p:nvGrpSpPr>
        <p:cNvPr id="74" name="Shape 74"/>
        <p:cNvGrpSpPr/>
        <p:nvPr/>
      </p:nvGrpSpPr>
      <p:grpSpPr>
        <a:xfrm>
          <a:off x="0" y="0"/>
          <a:ext cx="0" cy="0"/>
          <a:chOff x="0" y="0"/>
          <a:chExt cx="0" cy="0"/>
        </a:xfrm>
      </p:grpSpPr>
      <p:sp>
        <p:nvSpPr>
          <p:cNvPr id="75" name="Google Shape;75;p23"/>
          <p:cNvSpPr txBox="1"/>
          <p:nvPr>
            <p:ph type="title"/>
          </p:nvPr>
        </p:nvSpPr>
        <p:spPr>
          <a:xfrm rot="5400000">
            <a:off x="7133431" y="1956594"/>
            <a:ext cx="5811838" cy="26289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6" name="Google Shape;76;p23"/>
          <p:cNvSpPr txBox="1"/>
          <p:nvPr>
            <p:ph idx="1" type="body"/>
          </p:nvPr>
        </p:nvSpPr>
        <p:spPr>
          <a:xfrm rot="5400000">
            <a:off x="1799431" y="-596106"/>
            <a:ext cx="5811838" cy="77343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7" name="Google Shape;77;p2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8" name="Google Shape;78;p2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9" name="Google Shape;79;p2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eux contenus" type="twoObj">
  <p:cSld name="TWO_OBJECTS">
    <p:spTree>
      <p:nvGrpSpPr>
        <p:cNvPr id="17" name="Shape 17"/>
        <p:cNvGrpSpPr/>
        <p:nvPr/>
      </p:nvGrpSpPr>
      <p:grpSpPr>
        <a:xfrm>
          <a:off x="0" y="0"/>
          <a:ext cx="0" cy="0"/>
          <a:chOff x="0" y="0"/>
          <a:chExt cx="0" cy="0"/>
        </a:xfrm>
      </p:grpSpPr>
      <p:sp>
        <p:nvSpPr>
          <p:cNvPr id="18" name="Google Shape;18;p14"/>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9" name="Google Shape;19;p14"/>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0" name="Google Shape;20;p14"/>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1" name="Google Shape;21;p1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2" name="Google Shape;22;p1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3" name="Google Shape;23;p1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et contenu" type="obj">
  <p:cSld name="OBJECT">
    <p:spTree>
      <p:nvGrpSpPr>
        <p:cNvPr id="24" name="Shape 24"/>
        <p:cNvGrpSpPr/>
        <p:nvPr/>
      </p:nvGrpSpPr>
      <p:grpSpPr>
        <a:xfrm>
          <a:off x="0" y="0"/>
          <a:ext cx="0" cy="0"/>
          <a:chOff x="0" y="0"/>
          <a:chExt cx="0" cy="0"/>
        </a:xfrm>
      </p:grpSpPr>
      <p:sp>
        <p:nvSpPr>
          <p:cNvPr id="25" name="Google Shape;25;p15"/>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6" name="Google Shape;26;p15"/>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7" name="Google Shape;27;p1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8" name="Google Shape;28;p1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9" name="Google Shape;29;p1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aison" type="twoTxTwoObj">
  <p:cSld name="TWO_OBJECTS_WITH_TEXT">
    <p:spTree>
      <p:nvGrpSpPr>
        <p:cNvPr id="30" name="Shape 30"/>
        <p:cNvGrpSpPr/>
        <p:nvPr/>
      </p:nvGrpSpPr>
      <p:grpSpPr>
        <a:xfrm>
          <a:off x="0" y="0"/>
          <a:ext cx="0" cy="0"/>
          <a:chOff x="0" y="0"/>
          <a:chExt cx="0" cy="0"/>
        </a:xfrm>
      </p:grpSpPr>
      <p:sp>
        <p:nvSpPr>
          <p:cNvPr id="31" name="Google Shape;31;p16"/>
          <p:cNvSpPr txBox="1"/>
          <p:nvPr>
            <p:ph type="title"/>
          </p:nvPr>
        </p:nvSpPr>
        <p:spPr>
          <a:xfrm>
            <a:off x="839788"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2" name="Google Shape;32;p16"/>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33" name="Google Shape;33;p16"/>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4" name="Google Shape;34;p16"/>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35" name="Google Shape;35;p16"/>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6" name="Google Shape;36;p1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7" name="Google Shape;37;p1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8" name="Google Shape;38;p1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de section" type="secHead">
  <p:cSld name="SECTION_HEADER">
    <p:spTree>
      <p:nvGrpSpPr>
        <p:cNvPr id="39" name="Shape 39"/>
        <p:cNvGrpSpPr/>
        <p:nvPr/>
      </p:nvGrpSpPr>
      <p:grpSpPr>
        <a:xfrm>
          <a:off x="0" y="0"/>
          <a:ext cx="0" cy="0"/>
          <a:chOff x="0" y="0"/>
          <a:chExt cx="0" cy="0"/>
        </a:xfrm>
      </p:grpSpPr>
      <p:sp>
        <p:nvSpPr>
          <p:cNvPr id="40" name="Google Shape;40;p17"/>
          <p:cNvSpPr txBox="1"/>
          <p:nvPr>
            <p:ph type="title"/>
          </p:nvPr>
        </p:nvSpPr>
        <p:spPr>
          <a:xfrm>
            <a:off x="831850" y="1709738"/>
            <a:ext cx="10515600" cy="285273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1" name="Google Shape;41;p17"/>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42" name="Google Shape;42;p1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3" name="Google Shape;43;p1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4" name="Google Shape;44;p1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seul" type="titleOnly">
  <p:cSld name="TITLE_ONLY">
    <p:spTree>
      <p:nvGrpSpPr>
        <p:cNvPr id="45" name="Shape 45"/>
        <p:cNvGrpSpPr/>
        <p:nvPr/>
      </p:nvGrpSpPr>
      <p:grpSpPr>
        <a:xfrm>
          <a:off x="0" y="0"/>
          <a:ext cx="0" cy="0"/>
          <a:chOff x="0" y="0"/>
          <a:chExt cx="0" cy="0"/>
        </a:xfrm>
      </p:grpSpPr>
      <p:sp>
        <p:nvSpPr>
          <p:cNvPr id="46" name="Google Shape;46;p18"/>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7" name="Google Shape;47;p1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1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9" name="Google Shape;49;p1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ide" type="blank">
  <p:cSld name="BLANK">
    <p:spTree>
      <p:nvGrpSpPr>
        <p:cNvPr id="50" name="Shape 50"/>
        <p:cNvGrpSpPr/>
        <p:nvPr/>
      </p:nvGrpSpPr>
      <p:grpSpPr>
        <a:xfrm>
          <a:off x="0" y="0"/>
          <a:ext cx="0" cy="0"/>
          <a:chOff x="0" y="0"/>
          <a:chExt cx="0" cy="0"/>
        </a:xfrm>
      </p:grpSpPr>
      <p:sp>
        <p:nvSpPr>
          <p:cNvPr id="51" name="Google Shape;51;p1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1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1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u avec légende" type="objTx">
  <p:cSld name="OBJECT_WITH_CAPTION_TEXT">
    <p:spTree>
      <p:nvGrpSpPr>
        <p:cNvPr id="54" name="Shape 54"/>
        <p:cNvGrpSpPr/>
        <p:nvPr/>
      </p:nvGrpSpPr>
      <p:grpSpPr>
        <a:xfrm>
          <a:off x="0" y="0"/>
          <a:ext cx="0" cy="0"/>
          <a:chOff x="0" y="0"/>
          <a:chExt cx="0" cy="0"/>
        </a:xfrm>
      </p:grpSpPr>
      <p:sp>
        <p:nvSpPr>
          <p:cNvPr id="55" name="Google Shape;55;p20"/>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6" name="Google Shape;56;p20"/>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57" name="Google Shape;57;p20"/>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58" name="Google Shape;58;p2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2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0" name="Google Shape;60;p2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mage avec légende" type="picTx">
  <p:cSld name="PICTURE_WITH_CAPTION_TEXT">
    <p:spTree>
      <p:nvGrpSpPr>
        <p:cNvPr id="61" name="Shape 61"/>
        <p:cNvGrpSpPr/>
        <p:nvPr/>
      </p:nvGrpSpPr>
      <p:grpSpPr>
        <a:xfrm>
          <a:off x="0" y="0"/>
          <a:ext cx="0" cy="0"/>
          <a:chOff x="0" y="0"/>
          <a:chExt cx="0" cy="0"/>
        </a:xfrm>
      </p:grpSpPr>
      <p:sp>
        <p:nvSpPr>
          <p:cNvPr id="62" name="Google Shape;62;p21"/>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3" name="Google Shape;63;p21"/>
          <p:cNvSpPr/>
          <p:nvPr>
            <p:ph idx="2" type="pic"/>
          </p:nvPr>
        </p:nvSpPr>
        <p:spPr>
          <a:xfrm>
            <a:off x="5183188" y="987425"/>
            <a:ext cx="6172200" cy="4873625"/>
          </a:xfrm>
          <a:prstGeom prst="rect">
            <a:avLst/>
          </a:prstGeom>
          <a:noFill/>
          <a:ln>
            <a:noFill/>
          </a:ln>
        </p:spPr>
      </p:sp>
      <p:sp>
        <p:nvSpPr>
          <p:cNvPr id="64" name="Google Shape;64;p21"/>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5" name="Google Shape;65;p2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2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7" name="Google Shape;67;p2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2"/>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 name="Google Shape;7;p12"/>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8" name="Google Shape;8;p1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9" name="Google Shape;9;p1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0" name="Google Shape;10;p1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fr-FR"/>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5.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1.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 name="Shape 83"/>
        <p:cNvGrpSpPr/>
        <p:nvPr/>
      </p:nvGrpSpPr>
      <p:grpSpPr>
        <a:xfrm>
          <a:off x="0" y="0"/>
          <a:ext cx="0" cy="0"/>
          <a:chOff x="0" y="0"/>
          <a:chExt cx="0" cy="0"/>
        </a:xfrm>
      </p:grpSpPr>
      <p:sp>
        <p:nvSpPr>
          <p:cNvPr id="84" name="Google Shape;84;p1"/>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6000"/>
              <a:buFont typeface="Calibri"/>
              <a:buNone/>
            </a:pPr>
            <a:r>
              <a:rPr b="1" lang="fr-FR"/>
              <a:t>Les navigateurs Internet</a:t>
            </a:r>
            <a:br>
              <a:rPr b="1" lang="fr-FR"/>
            </a:br>
            <a:endParaRPr/>
          </a:p>
        </p:txBody>
      </p:sp>
      <p:sp>
        <p:nvSpPr>
          <p:cNvPr id="85" name="Google Shape;85;p1"/>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dk1"/>
              </a:buClr>
              <a:buSzPts val="2400"/>
              <a:buNone/>
            </a:pPr>
            <a:r>
              <a:rPr b="1" lang="fr-FR"/>
              <a:t>Internet</a:t>
            </a:r>
            <a:endParaRPr/>
          </a:p>
          <a:p>
            <a:pPr indent="0" lvl="0" marL="0" rtl="0" algn="ctr">
              <a:lnSpc>
                <a:spcPct val="90000"/>
              </a:lnSpc>
              <a:spcBef>
                <a:spcPts val="1000"/>
              </a:spcBef>
              <a:spcAft>
                <a:spcPts val="0"/>
              </a:spcAft>
              <a:buClr>
                <a:schemeClr val="dk1"/>
              </a:buClr>
              <a:buSzPts val="2400"/>
              <a:buNone/>
            </a:pPr>
            <a:r>
              <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3" name="Shape 143"/>
        <p:cNvGrpSpPr/>
        <p:nvPr/>
      </p:nvGrpSpPr>
      <p:grpSpPr>
        <a:xfrm>
          <a:off x="0" y="0"/>
          <a:ext cx="0" cy="0"/>
          <a:chOff x="0" y="0"/>
          <a:chExt cx="0" cy="0"/>
        </a:xfrm>
      </p:grpSpPr>
      <p:sp>
        <p:nvSpPr>
          <p:cNvPr id="144" name="Google Shape;144;p10"/>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FR"/>
              <a:t>Le courrier électronique</a:t>
            </a:r>
            <a:endParaRPr/>
          </a:p>
        </p:txBody>
      </p:sp>
      <p:sp>
        <p:nvSpPr>
          <p:cNvPr id="145" name="Google Shape;145;p10"/>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fontScale="62500" lnSpcReduction="20000"/>
          </a:bodyPr>
          <a:lstStyle/>
          <a:p>
            <a:pPr indent="-228600" lvl="0" marL="228600" rtl="0" algn="l">
              <a:lnSpc>
                <a:spcPct val="90000"/>
              </a:lnSpc>
              <a:spcBef>
                <a:spcPts val="0"/>
              </a:spcBef>
              <a:spcAft>
                <a:spcPts val="0"/>
              </a:spcAft>
              <a:buClr>
                <a:schemeClr val="dk1"/>
              </a:buClr>
              <a:buSzPct val="100000"/>
              <a:buChar char="•"/>
            </a:pPr>
            <a:r>
              <a:rPr lang="fr-FR"/>
              <a:t>Le courrier électronique est devenu le moyen de communication préféré des professionnels et des particuliers, avec plusieurs milliards d’e-mails qui partent chaque jour dans le monde.</a:t>
            </a:r>
            <a:endParaRPr/>
          </a:p>
        </p:txBody>
      </p:sp>
      <p:sp>
        <p:nvSpPr>
          <p:cNvPr id="146" name="Google Shape;146;p10"/>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fontScale="62500" lnSpcReduction="20000"/>
          </a:bodyPr>
          <a:lstStyle/>
          <a:p>
            <a:pPr indent="0" lvl="0" marL="0" rtl="0" algn="l">
              <a:lnSpc>
                <a:spcPct val="90000"/>
              </a:lnSpc>
              <a:spcBef>
                <a:spcPts val="0"/>
              </a:spcBef>
              <a:spcAft>
                <a:spcPts val="0"/>
              </a:spcAft>
              <a:buClr>
                <a:schemeClr val="dk1"/>
              </a:buClr>
              <a:buSzPct val="100000"/>
              <a:buNone/>
            </a:pPr>
            <a:r>
              <a:rPr lang="fr-FR"/>
              <a:t>Quelques exemples d’e-mails valides et non valides :</a:t>
            </a:r>
            <a:endParaRPr/>
          </a:p>
          <a:p>
            <a:pPr indent="-228600" lvl="0" marL="228600" rtl="0" algn="l">
              <a:lnSpc>
                <a:spcPct val="90000"/>
              </a:lnSpc>
              <a:spcBef>
                <a:spcPts val="1000"/>
              </a:spcBef>
              <a:spcAft>
                <a:spcPts val="0"/>
              </a:spcAft>
              <a:buClr>
                <a:schemeClr val="dk1"/>
              </a:buClr>
              <a:buSzPct val="100000"/>
              <a:buChar char="•"/>
            </a:pPr>
            <a:r>
              <a:rPr b="1" lang="fr-FR"/>
              <a:t>maxime-xyoos@supermail.fr </a:t>
            </a:r>
            <a:r>
              <a:rPr lang="fr-FR"/>
              <a:t>: Adresse mail correcte</a:t>
            </a:r>
            <a:endParaRPr/>
          </a:p>
          <a:p>
            <a:pPr indent="-228600" lvl="0" marL="228600" rtl="0" algn="l">
              <a:lnSpc>
                <a:spcPct val="90000"/>
              </a:lnSpc>
              <a:spcBef>
                <a:spcPts val="1000"/>
              </a:spcBef>
              <a:spcAft>
                <a:spcPts val="0"/>
              </a:spcAft>
              <a:buClr>
                <a:schemeClr val="dk1"/>
              </a:buClr>
              <a:buSzPct val="100000"/>
              <a:buChar char="•"/>
            </a:pPr>
            <a:r>
              <a:rPr lang="fr-FR"/>
              <a:t>aaron.territorio@free.sn : Adresse mail correcte</a:t>
            </a:r>
            <a:endParaRPr/>
          </a:p>
          <a:p>
            <a:pPr indent="-228600" lvl="0" marL="228600" rtl="0" algn="l">
              <a:lnSpc>
                <a:spcPct val="90000"/>
              </a:lnSpc>
              <a:spcBef>
                <a:spcPts val="1000"/>
              </a:spcBef>
              <a:spcAft>
                <a:spcPts val="0"/>
              </a:spcAft>
              <a:buClr>
                <a:schemeClr val="dk1"/>
              </a:buClr>
              <a:buSzPct val="100000"/>
              <a:buChar char="•"/>
            </a:pPr>
            <a:r>
              <a:rPr b="1" lang="fr-FR"/>
              <a:t>lemercier13@gmail.com </a:t>
            </a:r>
            <a:r>
              <a:rPr lang="fr-FR"/>
              <a:t>: Adresse mail correcte</a:t>
            </a:r>
            <a:endParaRPr/>
          </a:p>
          <a:p>
            <a:pPr indent="-228600" lvl="0" marL="228600" rtl="0" algn="l">
              <a:lnSpc>
                <a:spcPct val="90000"/>
              </a:lnSpc>
              <a:spcBef>
                <a:spcPts val="1000"/>
              </a:spcBef>
              <a:spcAft>
                <a:spcPts val="0"/>
              </a:spcAft>
              <a:buClr>
                <a:schemeClr val="dk1"/>
              </a:buClr>
              <a:buSzPct val="100000"/>
              <a:buChar char="•"/>
            </a:pPr>
            <a:r>
              <a:rPr b="1" lang="fr-FR"/>
              <a:t>fayeWeb@xyoos.sn </a:t>
            </a:r>
            <a:r>
              <a:rPr lang="fr-FR"/>
              <a:t>: Adresse mail correcte mais les majuscules seront ignorées</a:t>
            </a:r>
            <a:endParaRPr/>
          </a:p>
          <a:p>
            <a:pPr indent="-228600" lvl="0" marL="228600" rtl="0" algn="l">
              <a:lnSpc>
                <a:spcPct val="90000"/>
              </a:lnSpc>
              <a:spcBef>
                <a:spcPts val="1000"/>
              </a:spcBef>
              <a:spcAft>
                <a:spcPts val="0"/>
              </a:spcAft>
              <a:buClr>
                <a:schemeClr val="dk1"/>
              </a:buClr>
              <a:buSzPct val="100000"/>
              <a:buChar char="•"/>
            </a:pPr>
            <a:r>
              <a:rPr b="1" lang="fr-FR"/>
              <a:t>gérome38@youplaboum.net </a:t>
            </a:r>
            <a:r>
              <a:rPr lang="fr-FR"/>
              <a:t>: Adresse mail incorrecte : les accents sont interdits</a:t>
            </a:r>
            <a:endParaRPr/>
          </a:p>
          <a:p>
            <a:pPr indent="-228600" lvl="0" marL="228600" rtl="0" algn="l">
              <a:lnSpc>
                <a:spcPct val="90000"/>
              </a:lnSpc>
              <a:spcBef>
                <a:spcPts val="1000"/>
              </a:spcBef>
              <a:spcAft>
                <a:spcPts val="0"/>
              </a:spcAft>
              <a:buClr>
                <a:schemeClr val="dk1"/>
              </a:buClr>
              <a:buSzPct val="100000"/>
              <a:buChar char="•"/>
            </a:pPr>
            <a:r>
              <a:rPr b="1" lang="fr-FR"/>
              <a:t>gueye(pro)@yahoo.com </a:t>
            </a:r>
            <a:r>
              <a:rPr lang="fr-FR"/>
              <a:t>: Adresse mail incorrecte : les parenthèses sont interdites</a:t>
            </a:r>
            <a:endParaRPr/>
          </a:p>
          <a:p>
            <a:pPr indent="-228600" lvl="0" marL="228600" rtl="0" algn="l">
              <a:lnSpc>
                <a:spcPct val="90000"/>
              </a:lnSpc>
              <a:spcBef>
                <a:spcPts val="1000"/>
              </a:spcBef>
              <a:spcAft>
                <a:spcPts val="0"/>
              </a:spcAft>
              <a:buClr>
                <a:schemeClr val="dk1"/>
              </a:buClr>
              <a:buSzPct val="100000"/>
              <a:buChar char="•"/>
            </a:pPr>
            <a:r>
              <a:rPr b="1" lang="fr-FR"/>
              <a:t>lamine diouf@orange.sn </a:t>
            </a:r>
            <a:r>
              <a:rPr lang="fr-FR"/>
              <a:t>: Adresse mail incorrecte : les espaces sont interdits</a:t>
            </a:r>
            <a:endParaRPr/>
          </a:p>
          <a:p>
            <a:pPr indent="-117475" lvl="0" marL="228600" rtl="0" algn="l">
              <a:lnSpc>
                <a:spcPct val="90000"/>
              </a:lnSpc>
              <a:spcBef>
                <a:spcPts val="1000"/>
              </a:spcBef>
              <a:spcAft>
                <a:spcPts val="0"/>
              </a:spcAft>
              <a:buClr>
                <a:schemeClr val="dk1"/>
              </a:buClr>
              <a:buSzPct val="100000"/>
              <a:buNone/>
            </a:pPr>
            <a:r>
              <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0" name="Shape 150"/>
        <p:cNvGrpSpPr/>
        <p:nvPr/>
      </p:nvGrpSpPr>
      <p:grpSpPr>
        <a:xfrm>
          <a:off x="0" y="0"/>
          <a:ext cx="0" cy="0"/>
          <a:chOff x="0" y="0"/>
          <a:chExt cx="0" cy="0"/>
        </a:xfrm>
      </p:grpSpPr>
      <p:sp>
        <p:nvSpPr>
          <p:cNvPr id="151" name="Google Shape;151;p1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FR"/>
              <a:t>Comment accéder à ma messagerie ?</a:t>
            </a:r>
            <a:endParaRPr/>
          </a:p>
        </p:txBody>
      </p:sp>
      <p:sp>
        <p:nvSpPr>
          <p:cNvPr id="152" name="Google Shape;152;p11"/>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fontScale="85000" lnSpcReduction="20000"/>
          </a:bodyPr>
          <a:lstStyle/>
          <a:p>
            <a:pPr indent="0" lvl="0" marL="0" rtl="0" algn="l">
              <a:lnSpc>
                <a:spcPct val="90000"/>
              </a:lnSpc>
              <a:spcBef>
                <a:spcPts val="0"/>
              </a:spcBef>
              <a:spcAft>
                <a:spcPts val="0"/>
              </a:spcAft>
              <a:buClr>
                <a:schemeClr val="dk1"/>
              </a:buClr>
              <a:buSzPct val="100000"/>
              <a:buNone/>
            </a:pPr>
            <a:r>
              <a:rPr lang="fr-FR"/>
              <a:t>Il existe 2 solutions générales pour lire et écrire des e-mails : La première consiste à consulter vos messages depuis le site de votre fournisseur sur Internet. C’est ce que l’on appelle un Webmail. Par exemple si vous avez une adresse Gmail (de Google) :</a:t>
            </a:r>
            <a:endParaRPr/>
          </a:p>
          <a:p>
            <a:pPr indent="-514350" lvl="0" marL="514350" rtl="0" algn="l">
              <a:lnSpc>
                <a:spcPct val="90000"/>
              </a:lnSpc>
              <a:spcBef>
                <a:spcPts val="1000"/>
              </a:spcBef>
              <a:spcAft>
                <a:spcPts val="0"/>
              </a:spcAft>
              <a:buClr>
                <a:schemeClr val="dk1"/>
              </a:buClr>
              <a:buSzPct val="100000"/>
              <a:buFont typeface="Calibri"/>
              <a:buAutoNum type="arabicPeriod"/>
            </a:pPr>
            <a:r>
              <a:rPr lang="fr-FR"/>
              <a:t>Rendez-vous sur le site, par exemple mail.google.com</a:t>
            </a:r>
            <a:endParaRPr/>
          </a:p>
          <a:p>
            <a:pPr indent="-514350" lvl="0" marL="514350" rtl="0" algn="l">
              <a:lnSpc>
                <a:spcPct val="90000"/>
              </a:lnSpc>
              <a:spcBef>
                <a:spcPts val="1000"/>
              </a:spcBef>
              <a:spcAft>
                <a:spcPts val="0"/>
              </a:spcAft>
              <a:buClr>
                <a:schemeClr val="dk1"/>
              </a:buClr>
              <a:buSzPct val="100000"/>
              <a:buFont typeface="Calibri"/>
              <a:buAutoNum type="arabicPeriod"/>
            </a:pPr>
            <a:r>
              <a:rPr lang="fr-FR"/>
              <a:t>Identifiez-vous en tapant votre adresse mail prenom.nom@gmail.com et votre mot de passe</a:t>
            </a:r>
            <a:endParaRPr/>
          </a:p>
          <a:p>
            <a:pPr indent="-514350" lvl="0" marL="514350" rtl="0" algn="l">
              <a:lnSpc>
                <a:spcPct val="90000"/>
              </a:lnSpc>
              <a:spcBef>
                <a:spcPts val="1000"/>
              </a:spcBef>
              <a:spcAft>
                <a:spcPts val="0"/>
              </a:spcAft>
              <a:buClr>
                <a:schemeClr val="dk1"/>
              </a:buClr>
              <a:buSzPct val="100000"/>
              <a:buFont typeface="Calibri"/>
              <a:buAutoNum type="arabicPeriod"/>
            </a:pPr>
            <a:r>
              <a:rPr lang="fr-FR"/>
              <a:t>Et vous pouvez lire vos e-mails !</a:t>
            </a:r>
            <a:endParaRPr/>
          </a:p>
          <a:p>
            <a:pPr indent="-77470" lvl="0" marL="228600" rtl="0" algn="l">
              <a:lnSpc>
                <a:spcPct val="90000"/>
              </a:lnSpc>
              <a:spcBef>
                <a:spcPts val="1000"/>
              </a:spcBef>
              <a:spcAft>
                <a:spcPts val="0"/>
              </a:spcAft>
              <a:buClr>
                <a:schemeClr val="dk1"/>
              </a:buClr>
              <a:buSzPct val="100000"/>
              <a:buNone/>
            </a:pPr>
            <a:r>
              <a:t/>
            </a:r>
            <a:endParaRPr/>
          </a:p>
        </p:txBody>
      </p:sp>
      <p:pic>
        <p:nvPicPr>
          <p:cNvPr id="153" name="Google Shape;153;p11"/>
          <p:cNvPicPr preferRelativeResize="0"/>
          <p:nvPr>
            <p:ph idx="2" type="body"/>
          </p:nvPr>
        </p:nvPicPr>
        <p:blipFill rotWithShape="1">
          <a:blip r:embed="rId3">
            <a:alphaModFix/>
          </a:blip>
          <a:srcRect b="3294" l="0" r="2119" t="3232"/>
          <a:stretch/>
        </p:blipFill>
        <p:spPr>
          <a:xfrm>
            <a:off x="6172200" y="2595169"/>
            <a:ext cx="5181600" cy="281225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 name="Shape 89"/>
        <p:cNvGrpSpPr/>
        <p:nvPr/>
      </p:nvGrpSpPr>
      <p:grpSpPr>
        <a:xfrm>
          <a:off x="0" y="0"/>
          <a:ext cx="0" cy="0"/>
          <a:chOff x="0" y="0"/>
          <a:chExt cx="0" cy="0"/>
        </a:xfrm>
      </p:grpSpPr>
      <p:sp>
        <p:nvSpPr>
          <p:cNvPr id="90" name="Google Shape;90;p2"/>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FR"/>
              <a:t>Les logiciels pour naviguer sur Internet</a:t>
            </a:r>
            <a:br>
              <a:rPr b="1" lang="fr-FR"/>
            </a:br>
            <a:endParaRPr/>
          </a:p>
        </p:txBody>
      </p:sp>
      <p:sp>
        <p:nvSpPr>
          <p:cNvPr id="91" name="Google Shape;91;p2"/>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fr-FR"/>
              <a:t>Le navigateur Internet est un logiciel vous permettant d’afficher des sites Internet, télécharger des fichiers et faire des recherches. </a:t>
            </a:r>
            <a:endParaRPr/>
          </a:p>
          <a:p>
            <a:pPr indent="-228600" lvl="0" marL="228600" rtl="0" algn="l">
              <a:lnSpc>
                <a:spcPct val="90000"/>
              </a:lnSpc>
              <a:spcBef>
                <a:spcPts val="1000"/>
              </a:spcBef>
              <a:spcAft>
                <a:spcPts val="0"/>
              </a:spcAft>
              <a:buClr>
                <a:schemeClr val="dk1"/>
              </a:buClr>
              <a:buSzPts val="2800"/>
              <a:buChar char="•"/>
            </a:pPr>
            <a:r>
              <a:rPr lang="fr-FR"/>
              <a:t>Il existe 5 logiciels majeurs pour naviguer sur Internet. </a:t>
            </a:r>
            <a:endParaRPr/>
          </a:p>
          <a:p>
            <a:pPr indent="-228600" lvl="0" marL="228600" rtl="0" algn="l">
              <a:lnSpc>
                <a:spcPct val="90000"/>
              </a:lnSpc>
              <a:spcBef>
                <a:spcPts val="1000"/>
              </a:spcBef>
              <a:spcAft>
                <a:spcPts val="0"/>
              </a:spcAft>
              <a:buClr>
                <a:schemeClr val="dk1"/>
              </a:buClr>
              <a:buSzPts val="2800"/>
              <a:buChar char="•"/>
            </a:pPr>
            <a:r>
              <a:rPr lang="fr-FR"/>
              <a:t>Vous les retrouverez sur les ordinateurs, tablettes et smartphones.</a:t>
            </a:r>
            <a:endParaRPr/>
          </a:p>
        </p:txBody>
      </p:sp>
      <p:pic>
        <p:nvPicPr>
          <p:cNvPr id="92" name="Google Shape;92;p2"/>
          <p:cNvPicPr preferRelativeResize="0"/>
          <p:nvPr>
            <p:ph idx="2" type="body"/>
          </p:nvPr>
        </p:nvPicPr>
        <p:blipFill rotWithShape="1">
          <a:blip r:embed="rId3">
            <a:alphaModFix/>
          </a:blip>
          <a:srcRect b="0" l="0" r="0" t="0"/>
          <a:stretch/>
        </p:blipFill>
        <p:spPr>
          <a:xfrm>
            <a:off x="6172200" y="3491675"/>
            <a:ext cx="5181600" cy="1019237"/>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 name="Shape 96"/>
        <p:cNvGrpSpPr/>
        <p:nvPr/>
      </p:nvGrpSpPr>
      <p:grpSpPr>
        <a:xfrm>
          <a:off x="0" y="0"/>
          <a:ext cx="0" cy="0"/>
          <a:chOff x="0" y="0"/>
          <a:chExt cx="0" cy="0"/>
        </a:xfrm>
      </p:grpSpPr>
      <p:sp>
        <p:nvSpPr>
          <p:cNvPr id="97" name="Google Shape;97;p3"/>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FR"/>
              <a:t>Vue globale du navigateur</a:t>
            </a:r>
            <a:endParaRPr/>
          </a:p>
        </p:txBody>
      </p:sp>
      <p:pic>
        <p:nvPicPr>
          <p:cNvPr id="98" name="Google Shape;98;p3"/>
          <p:cNvPicPr preferRelativeResize="0"/>
          <p:nvPr>
            <p:ph idx="1" type="body"/>
          </p:nvPr>
        </p:nvPicPr>
        <p:blipFill rotWithShape="1">
          <a:blip r:embed="rId3">
            <a:alphaModFix/>
          </a:blip>
          <a:srcRect b="0" l="0" r="0" t="0"/>
          <a:stretch/>
        </p:blipFill>
        <p:spPr>
          <a:xfrm>
            <a:off x="2426197" y="1825625"/>
            <a:ext cx="7339606" cy="4351338"/>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 name="Shape 102"/>
        <p:cNvGrpSpPr/>
        <p:nvPr/>
      </p:nvGrpSpPr>
      <p:grpSpPr>
        <a:xfrm>
          <a:off x="0" y="0"/>
          <a:ext cx="0" cy="0"/>
          <a:chOff x="0" y="0"/>
          <a:chExt cx="0" cy="0"/>
        </a:xfrm>
      </p:grpSpPr>
      <p:sp>
        <p:nvSpPr>
          <p:cNvPr id="103" name="Google Shape;103;p4"/>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FR"/>
              <a:t>Les moteurs de recherche</a:t>
            </a:r>
            <a:endParaRPr/>
          </a:p>
        </p:txBody>
      </p:sp>
      <p:sp>
        <p:nvSpPr>
          <p:cNvPr id="104" name="Google Shape;104;p4"/>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fr-FR"/>
              <a:t>Un moteur de recherche est un site indexant tous les autres sites Internet et vous permet de poser une question ou taper des mots pour faire une recherche. Le moteur va ensuite retourner les résultats les plus pertinents. Google est actuellement le moteur de recherche le plus utilisé dans le monde. On retrouve aussi Yahoo! et Bing de Microsoft. Exemple de recherche : « restaurant paris » ou encore « horaire cinéma », « recette de cuisine »… </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 name="Shape 108"/>
        <p:cNvGrpSpPr/>
        <p:nvPr/>
      </p:nvGrpSpPr>
      <p:grpSpPr>
        <a:xfrm>
          <a:off x="0" y="0"/>
          <a:ext cx="0" cy="0"/>
          <a:chOff x="0" y="0"/>
          <a:chExt cx="0" cy="0"/>
        </a:xfrm>
      </p:grpSpPr>
      <p:sp>
        <p:nvSpPr>
          <p:cNvPr id="109" name="Google Shape;109;p5"/>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FR"/>
              <a:t>Faire une recherche sur Internet</a:t>
            </a:r>
            <a:endParaRPr/>
          </a:p>
        </p:txBody>
      </p:sp>
      <p:pic>
        <p:nvPicPr>
          <p:cNvPr id="110" name="Google Shape;110;p5"/>
          <p:cNvPicPr preferRelativeResize="0"/>
          <p:nvPr>
            <p:ph idx="1" type="body"/>
          </p:nvPr>
        </p:nvPicPr>
        <p:blipFill rotWithShape="1">
          <a:blip r:embed="rId3">
            <a:alphaModFix/>
          </a:blip>
          <a:srcRect b="0" l="0" r="0" t="0"/>
          <a:stretch/>
        </p:blipFill>
        <p:spPr>
          <a:xfrm>
            <a:off x="5251938" y="1567716"/>
            <a:ext cx="5575361" cy="5127615"/>
          </a:xfrm>
          <a:prstGeom prst="rect">
            <a:avLst/>
          </a:prstGeom>
          <a:noFill/>
          <a:ln>
            <a:noFill/>
          </a:ln>
        </p:spPr>
      </p:pic>
      <p:sp>
        <p:nvSpPr>
          <p:cNvPr id="111" name="Google Shape;111;p5"/>
          <p:cNvSpPr txBox="1"/>
          <p:nvPr/>
        </p:nvSpPr>
        <p:spPr>
          <a:xfrm>
            <a:off x="457200" y="2690336"/>
            <a:ext cx="2885213" cy="1477328"/>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fr-FR" sz="1800" u="none" cap="none" strike="noStrike">
                <a:solidFill>
                  <a:schemeClr val="dk1"/>
                </a:solidFill>
                <a:latin typeface="Calibri"/>
                <a:ea typeface="Calibri"/>
                <a:cs typeface="Calibri"/>
                <a:sym typeface="Calibri"/>
              </a:rPr>
              <a:t>Une fois que vous avez tapé </a:t>
            </a:r>
            <a:endParaRPr/>
          </a:p>
          <a:p>
            <a:pPr indent="0" lvl="0" marL="0" marR="0" rtl="0" algn="l">
              <a:spcBef>
                <a:spcPts val="0"/>
              </a:spcBef>
              <a:spcAft>
                <a:spcPts val="0"/>
              </a:spcAft>
              <a:buNone/>
            </a:pPr>
            <a:r>
              <a:rPr lang="fr-FR" sz="1800">
                <a:solidFill>
                  <a:schemeClr val="dk1"/>
                </a:solidFill>
                <a:latin typeface="Calibri"/>
                <a:ea typeface="Calibri"/>
                <a:cs typeface="Calibri"/>
                <a:sym typeface="Calibri"/>
              </a:rPr>
              <a:t>votre question et appuyé sur</a:t>
            </a:r>
            <a:endParaRPr/>
          </a:p>
          <a:p>
            <a:pPr indent="0" lvl="0" marL="0" marR="0" rtl="0" algn="l">
              <a:spcBef>
                <a:spcPts val="0"/>
              </a:spcBef>
              <a:spcAft>
                <a:spcPts val="0"/>
              </a:spcAft>
              <a:buNone/>
            </a:pPr>
            <a:r>
              <a:rPr lang="fr-FR" sz="1800">
                <a:solidFill>
                  <a:schemeClr val="dk1"/>
                </a:solidFill>
                <a:latin typeface="Calibri"/>
                <a:ea typeface="Calibri"/>
                <a:cs typeface="Calibri"/>
                <a:sym typeface="Calibri"/>
              </a:rPr>
              <a:t> la touche Entrée, le moteur </a:t>
            </a:r>
            <a:endParaRPr/>
          </a:p>
          <a:p>
            <a:pPr indent="0" lvl="0" marL="0" marR="0" rtl="0" algn="l">
              <a:spcBef>
                <a:spcPts val="0"/>
              </a:spcBef>
              <a:spcAft>
                <a:spcPts val="0"/>
              </a:spcAft>
              <a:buNone/>
            </a:pPr>
            <a:r>
              <a:rPr lang="fr-FR" sz="1800">
                <a:solidFill>
                  <a:schemeClr val="dk1"/>
                </a:solidFill>
                <a:latin typeface="Calibri"/>
                <a:ea typeface="Calibri"/>
                <a:cs typeface="Calibri"/>
                <a:sym typeface="Calibri"/>
              </a:rPr>
              <a:t>de recherche vous emmène </a:t>
            </a:r>
            <a:endParaRPr/>
          </a:p>
          <a:p>
            <a:pPr indent="0" lvl="0" marL="0" marR="0" rtl="0" algn="l">
              <a:spcBef>
                <a:spcPts val="0"/>
              </a:spcBef>
              <a:spcAft>
                <a:spcPts val="0"/>
              </a:spcAft>
              <a:buNone/>
            </a:pPr>
            <a:r>
              <a:rPr lang="fr-FR" sz="1800">
                <a:solidFill>
                  <a:schemeClr val="dk1"/>
                </a:solidFill>
                <a:latin typeface="Calibri"/>
                <a:ea typeface="Calibri"/>
                <a:cs typeface="Calibri"/>
                <a:sym typeface="Calibri"/>
              </a:rPr>
              <a:t>sur une page de résultats :</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5" name="Shape 115"/>
        <p:cNvGrpSpPr/>
        <p:nvPr/>
      </p:nvGrpSpPr>
      <p:grpSpPr>
        <a:xfrm>
          <a:off x="0" y="0"/>
          <a:ext cx="0" cy="0"/>
          <a:chOff x="0" y="0"/>
          <a:chExt cx="0" cy="0"/>
        </a:xfrm>
      </p:grpSpPr>
      <p:sp>
        <p:nvSpPr>
          <p:cNvPr id="116" name="Google Shape;116;p6"/>
          <p:cNvSpPr txBox="1"/>
          <p:nvPr>
            <p:ph type="title"/>
          </p:nvPr>
        </p:nvSpPr>
        <p:spPr>
          <a:xfrm>
            <a:off x="839788"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FR"/>
              <a:t>Rechercher efficacement sur Internet</a:t>
            </a:r>
            <a:endParaRPr/>
          </a:p>
        </p:txBody>
      </p:sp>
      <p:sp>
        <p:nvSpPr>
          <p:cNvPr id="117" name="Google Shape;117;p6"/>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dk1"/>
              </a:buClr>
              <a:buSzPts val="2400"/>
              <a:buNone/>
            </a:pPr>
            <a:r>
              <a:rPr lang="fr-FR"/>
              <a:t>Soyez précis dans vos critères</a:t>
            </a:r>
            <a:endParaRPr/>
          </a:p>
        </p:txBody>
      </p:sp>
      <p:sp>
        <p:nvSpPr>
          <p:cNvPr id="118" name="Google Shape;118;p6"/>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fr-FR"/>
              <a:t>Vous n’êtes pas obligé de chercher un seul mot clé à la fois, n’hésitez pas même à taper des phrases complètes dans vos recherches </a:t>
            </a:r>
            <a:endParaRPr/>
          </a:p>
        </p:txBody>
      </p:sp>
      <p:sp>
        <p:nvSpPr>
          <p:cNvPr id="119" name="Google Shape;119;p6"/>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dk1"/>
              </a:buClr>
              <a:buSzPts val="2400"/>
              <a:buNone/>
            </a:pPr>
            <a:r>
              <a:rPr lang="fr-FR"/>
              <a:t>Chercher exclusivement des images</a:t>
            </a:r>
            <a:endParaRPr/>
          </a:p>
        </p:txBody>
      </p:sp>
      <p:sp>
        <p:nvSpPr>
          <p:cNvPr id="120" name="Google Shape;120;p6"/>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fr-FR"/>
              <a:t>Vous pouvez également faire des recherches d’images exclusivement grâce aux filtres de recherche en haut de l’écran. Faites une recherche standard puis cliquez sur </a:t>
            </a:r>
            <a:r>
              <a:rPr b="1" lang="fr-FR"/>
              <a:t>Images</a:t>
            </a:r>
            <a:r>
              <a:rPr lang="fr-FR"/>
              <a:t> </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 name="Shape 124"/>
        <p:cNvGrpSpPr/>
        <p:nvPr/>
      </p:nvGrpSpPr>
      <p:grpSpPr>
        <a:xfrm>
          <a:off x="0" y="0"/>
          <a:ext cx="0" cy="0"/>
          <a:chOff x="0" y="0"/>
          <a:chExt cx="0" cy="0"/>
        </a:xfrm>
      </p:grpSpPr>
      <p:sp>
        <p:nvSpPr>
          <p:cNvPr id="125" name="Google Shape;125;p7"/>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FR"/>
              <a:t>Google corrige l’orthographe et cherche dans les synonymes</a:t>
            </a:r>
            <a:endParaRPr/>
          </a:p>
        </p:txBody>
      </p:sp>
      <p:sp>
        <p:nvSpPr>
          <p:cNvPr id="126" name="Google Shape;126;p7"/>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fr-FR"/>
              <a:t>Pratique ! Si vous faites une recherche qui contient une faute d’orthographe, Google comprendra et vous proposera les résultats avec la version corrigée.</a:t>
            </a:r>
            <a:endParaRPr/>
          </a:p>
          <a:p>
            <a:pPr indent="-228600" lvl="0" marL="228600" rtl="0" algn="l">
              <a:lnSpc>
                <a:spcPct val="90000"/>
              </a:lnSpc>
              <a:spcBef>
                <a:spcPts val="1000"/>
              </a:spcBef>
              <a:spcAft>
                <a:spcPts val="0"/>
              </a:spcAft>
              <a:buClr>
                <a:schemeClr val="dk1"/>
              </a:buClr>
              <a:buSzPts val="2800"/>
              <a:buChar char="•"/>
            </a:pPr>
            <a:r>
              <a:rPr lang="fr-FR"/>
              <a:t>Google fera également une recherche sur les termes synonymes afin de trouver plus de résultats pertinents.</a:t>
            </a:r>
            <a:endParaRPr/>
          </a:p>
          <a:p>
            <a:pPr indent="-50800" lvl="0" marL="228600" rtl="0" algn="l">
              <a:lnSpc>
                <a:spcPct val="90000"/>
              </a:lnSpc>
              <a:spcBef>
                <a:spcPts val="1000"/>
              </a:spcBef>
              <a:spcAft>
                <a:spcPts val="0"/>
              </a:spcAft>
              <a:buClr>
                <a:schemeClr val="dk1"/>
              </a:buClr>
              <a:buSzPts val="2800"/>
              <a:buNone/>
            </a:pPr>
            <a:r>
              <a:t/>
            </a:r>
            <a:endParaRPr/>
          </a:p>
        </p:txBody>
      </p:sp>
      <p:pic>
        <p:nvPicPr>
          <p:cNvPr id="127" name="Google Shape;127;p7"/>
          <p:cNvPicPr preferRelativeResize="0"/>
          <p:nvPr>
            <p:ph idx="2" type="body"/>
          </p:nvPr>
        </p:nvPicPr>
        <p:blipFill rotWithShape="1">
          <a:blip r:embed="rId3">
            <a:alphaModFix/>
          </a:blip>
          <a:srcRect b="0" l="0" r="0" t="0"/>
          <a:stretch/>
        </p:blipFill>
        <p:spPr>
          <a:xfrm>
            <a:off x="6172200" y="2784904"/>
            <a:ext cx="5181600" cy="2432779"/>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1" name="Shape 131"/>
        <p:cNvGrpSpPr/>
        <p:nvPr/>
      </p:nvGrpSpPr>
      <p:grpSpPr>
        <a:xfrm>
          <a:off x="0" y="0"/>
          <a:ext cx="0" cy="0"/>
          <a:chOff x="0" y="0"/>
          <a:chExt cx="0" cy="0"/>
        </a:xfrm>
      </p:grpSpPr>
      <p:sp>
        <p:nvSpPr>
          <p:cNvPr id="132" name="Google Shape;132;p8"/>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fr-FR"/>
              <a:t>Attention aux virus !</a:t>
            </a:r>
            <a:endParaRPr/>
          </a:p>
        </p:txBody>
      </p:sp>
      <p:sp>
        <p:nvSpPr>
          <p:cNvPr id="133" name="Google Shape;133;p8"/>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fr-FR"/>
              <a:t>Certains logiciels gratuits peu recommandables vont venir changer votre moteur de recherche, ajouter des publicités et changer votre page de démarrage. Cela arrive lorsque vous avez téléchargé un logiciel gratuit sur Internet provenant d’une source peu fiable.</a:t>
            </a:r>
            <a:endParaRPr/>
          </a:p>
          <a:p>
            <a:pPr indent="-228600" lvl="0" marL="228600" rtl="0" algn="l">
              <a:lnSpc>
                <a:spcPct val="90000"/>
              </a:lnSpc>
              <a:spcBef>
                <a:spcPts val="1000"/>
              </a:spcBef>
              <a:spcAft>
                <a:spcPts val="0"/>
              </a:spcAft>
              <a:buClr>
                <a:schemeClr val="dk1"/>
              </a:buClr>
              <a:buSzPts val="2800"/>
              <a:buChar char="•"/>
            </a:pPr>
            <a:r>
              <a:rPr lang="fr-FR"/>
              <a:t>Si cela vous arrive, vous aurez beau changer le moteur de recherche, la version vérolée reviendra à chaque fois. Appelez dans ce cas quelqu’un qui s’y connaît un peu afin qu’il vienne vous désinstaller proprement le logiciel problématique, mais surtout n’attendez-pas trop avant de le faire.</a:t>
            </a:r>
            <a:endParaRPr/>
          </a:p>
          <a:p>
            <a:pPr indent="-50800" lvl="0" marL="228600" rtl="0" algn="l">
              <a:lnSpc>
                <a:spcPct val="90000"/>
              </a:lnSpc>
              <a:spcBef>
                <a:spcPts val="1000"/>
              </a:spcBef>
              <a:spcAft>
                <a:spcPts val="0"/>
              </a:spcAft>
              <a:buClr>
                <a:schemeClr val="dk1"/>
              </a:buClr>
              <a:buSzPts val="2800"/>
              <a:buNone/>
            </a:pPr>
            <a:r>
              <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7" name="Shape 137"/>
        <p:cNvGrpSpPr/>
        <p:nvPr/>
      </p:nvGrpSpPr>
      <p:grpSpPr>
        <a:xfrm>
          <a:off x="0" y="0"/>
          <a:ext cx="0" cy="0"/>
          <a:chOff x="0" y="0"/>
          <a:chExt cx="0" cy="0"/>
        </a:xfrm>
      </p:grpSpPr>
      <p:sp>
        <p:nvSpPr>
          <p:cNvPr id="138" name="Google Shape;138;p9"/>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6000"/>
              <a:buFont typeface="Calibri"/>
              <a:buNone/>
            </a:pPr>
            <a:r>
              <a:rPr b="1" lang="fr-FR"/>
              <a:t>Le courrier électronique</a:t>
            </a:r>
            <a:endParaRPr/>
          </a:p>
        </p:txBody>
      </p:sp>
      <p:sp>
        <p:nvSpPr>
          <p:cNvPr id="139" name="Google Shape;139;p9"/>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dk1"/>
              </a:buClr>
              <a:buSzPts val="2400"/>
              <a:buNone/>
            </a:pPr>
            <a:r>
              <a:t/>
            </a:r>
            <a:endParaRPr/>
          </a:p>
        </p:txBody>
      </p:sp>
    </p:spTree>
  </p:cSld>
  <p:clrMapOvr>
    <a:masterClrMapping/>
  </p:clrMapOvr>
</p:sld>
</file>

<file path=ppt/theme/theme1.xml><?xml version="1.0" encoding="utf-8"?>
<a:theme xmlns:a="http://schemas.openxmlformats.org/drawingml/2006/main" xmlns:r="http://schemas.openxmlformats.org/officeDocument/2006/relationships" name="Thème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2022-07-02T20:08:03Z</dcterms:created>
  <dc:creator>Microsoft Office User</dc:creator>
</cp:coreProperties>
</file>