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7" roundtripDataSignature="AMtx7mjy+DgFO55trt3yJ3E8suHKWV1XY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slide" Target="slides/slide69.xml"/><Relationship Id="rId72" Type="http://schemas.openxmlformats.org/officeDocument/2006/relationships/slide" Target="slides/slide68.xml"/><Relationship Id="rId31" Type="http://schemas.openxmlformats.org/officeDocument/2006/relationships/slide" Target="slides/slide27.xml"/><Relationship Id="rId75" Type="http://schemas.openxmlformats.org/officeDocument/2006/relationships/slide" Target="slides/slide71.xml"/><Relationship Id="rId30" Type="http://schemas.openxmlformats.org/officeDocument/2006/relationships/slide" Target="slides/slide26.xml"/><Relationship Id="rId74" Type="http://schemas.openxmlformats.org/officeDocument/2006/relationships/slide" Target="slides/slide70.xml"/><Relationship Id="rId33" Type="http://schemas.openxmlformats.org/officeDocument/2006/relationships/slide" Target="slides/slide29.xml"/><Relationship Id="rId77" Type="http://customschemas.google.com/relationships/presentationmetadata" Target="metadata"/><Relationship Id="rId32" Type="http://schemas.openxmlformats.org/officeDocument/2006/relationships/slide" Target="slides/slide28.xml"/><Relationship Id="rId76" Type="http://schemas.openxmlformats.org/officeDocument/2006/relationships/slide" Target="slides/slide72.xml"/><Relationship Id="rId35" Type="http://schemas.openxmlformats.org/officeDocument/2006/relationships/slide" Target="slides/slide31.xml"/><Relationship Id="rId34" Type="http://schemas.openxmlformats.org/officeDocument/2006/relationships/slide" Target="slides/slide30.xml"/><Relationship Id="rId71" Type="http://schemas.openxmlformats.org/officeDocument/2006/relationships/slide" Target="slides/slide67.xml"/><Relationship Id="rId70" Type="http://schemas.openxmlformats.org/officeDocument/2006/relationships/slide" Target="slides/slide66.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68" Type="http://schemas.openxmlformats.org/officeDocument/2006/relationships/slide" Target="slides/slide64.xml"/><Relationship Id="rId23" Type="http://schemas.openxmlformats.org/officeDocument/2006/relationships/slide" Target="slides/slide19.xml"/><Relationship Id="rId67" Type="http://schemas.openxmlformats.org/officeDocument/2006/relationships/slide" Target="slides/slide63.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slide" Target="slides/slide65.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SN"/>
              <a:t>je pense que la presentation est bonne…mais comme dit dans le document Powerpoint:</a:t>
            </a:r>
            <a:endParaRPr/>
          </a:p>
          <a:p>
            <a:pPr indent="-298450" lvl="0" marL="457200" rtl="0" algn="l">
              <a:spcBef>
                <a:spcPts val="0"/>
              </a:spcBef>
              <a:spcAft>
                <a:spcPts val="0"/>
              </a:spcAft>
              <a:buSzPts val="1100"/>
              <a:buChar char="●"/>
            </a:pPr>
            <a:r>
              <a:rPr lang="fr-SN"/>
              <a:t>il serait bien de sequencer ou de structurer le doc….ici cest la Partie  INTRODUCTION)integrant ce texte ainsi que les objectifs du module de formation…</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SN">
                <a:solidFill>
                  <a:schemeClr val="dk1"/>
                </a:solidFill>
              </a:rPr>
              <a:t>Document très intéressant:je suggère néanmoins de clarifier á l’entame :</a:t>
            </a:r>
            <a:endParaRPr>
              <a:solidFill>
                <a:schemeClr val="dk1"/>
              </a:solidFill>
            </a:endParaRPr>
          </a:p>
          <a:p>
            <a:pPr indent="-298450" lvl="0" marL="457200" rtl="0" algn="l">
              <a:spcBef>
                <a:spcPts val="0"/>
              </a:spcBef>
              <a:spcAft>
                <a:spcPts val="0"/>
              </a:spcAft>
              <a:buClr>
                <a:schemeClr val="dk1"/>
              </a:buClr>
              <a:buSzPts val="1100"/>
              <a:buChar char="●"/>
            </a:pPr>
            <a:r>
              <a:rPr lang="fr-SN">
                <a:solidFill>
                  <a:schemeClr val="dk1"/>
                </a:solidFill>
              </a:rPr>
              <a:t>clarifier à l'entame les objectifs de formation:c’est juste par exemple ajouter A la fin de ce module sur Excel,vous devez être en mesure de:.....</a:t>
            </a:r>
            <a:endParaRPr>
              <a:solidFill>
                <a:schemeClr val="dk1"/>
              </a:solidFill>
            </a:endParaRPr>
          </a:p>
          <a:p>
            <a:pPr indent="-298450" lvl="0" marL="457200" rtl="0" algn="l">
              <a:spcBef>
                <a:spcPts val="0"/>
              </a:spcBef>
              <a:spcAft>
                <a:spcPts val="0"/>
              </a:spcAft>
              <a:buClr>
                <a:schemeClr val="dk1"/>
              </a:buClr>
              <a:buSzPts val="1100"/>
              <a:buChar char="●"/>
            </a:pPr>
            <a:r>
              <a:rPr lang="fr-SN">
                <a:solidFill>
                  <a:schemeClr val="dk1"/>
                </a:solidFill>
              </a:rPr>
              <a:t>Apres je trouve qu’il est important de structurer(ou sequencer) le document par exemple en identifiant et en signalisant les parties par exemple en distingant les les parties suivantes:</a:t>
            </a:r>
            <a:endParaRPr>
              <a:solidFill>
                <a:schemeClr val="dk1"/>
              </a:solidFill>
            </a:endParaRPr>
          </a:p>
          <a:p>
            <a:pPr indent="-298450" lvl="0" marL="457200" rtl="0" algn="l">
              <a:spcBef>
                <a:spcPts val="0"/>
              </a:spcBef>
              <a:spcAft>
                <a:spcPts val="0"/>
              </a:spcAft>
              <a:buClr>
                <a:schemeClr val="dk1"/>
              </a:buClr>
              <a:buSzPts val="1100"/>
              <a:buAutoNum type="arabicPeriod"/>
            </a:pPr>
            <a:r>
              <a:rPr lang="fr-SN">
                <a:solidFill>
                  <a:schemeClr val="dk1"/>
                </a:solidFill>
              </a:rPr>
              <a:t>INTRODUCTION(dans lequel par exemple on definira en une phrase c’est quoi Excel et cette partie peut integrer  les objectifs du module…on dira par exemple …A la fin de ce module l’apprenant devra etre capable de….)</a:t>
            </a:r>
            <a:endParaRPr>
              <a:solidFill>
                <a:schemeClr val="dk1"/>
              </a:solidFill>
            </a:endParaRPr>
          </a:p>
          <a:p>
            <a:pPr indent="-298450" lvl="0" marL="457200" rtl="0" algn="l">
              <a:spcBef>
                <a:spcPts val="0"/>
              </a:spcBef>
              <a:spcAft>
                <a:spcPts val="0"/>
              </a:spcAft>
              <a:buClr>
                <a:schemeClr val="dk1"/>
              </a:buClr>
              <a:buSzPts val="1100"/>
              <a:buAutoNum type="arabicPeriod"/>
            </a:pPr>
            <a:r>
              <a:rPr lang="fr-SN">
                <a:solidFill>
                  <a:schemeClr val="dk1"/>
                </a:solidFill>
              </a:rPr>
              <a:t>PRESENTATION (2.1 INTERFACE GRAPHIQUE….2.2 MENU DEMARRAGE…2.3 BARRE DE MENU ETC….)</a:t>
            </a:r>
            <a:endParaRPr>
              <a:solidFill>
                <a:schemeClr val="dk1"/>
              </a:solidFill>
            </a:endParaRPr>
          </a:p>
          <a:p>
            <a:pPr indent="-298450" lvl="0" marL="457200" rtl="0" algn="l">
              <a:spcBef>
                <a:spcPts val="0"/>
              </a:spcBef>
              <a:spcAft>
                <a:spcPts val="0"/>
              </a:spcAft>
              <a:buClr>
                <a:schemeClr val="dk1"/>
              </a:buClr>
              <a:buSzPts val="1100"/>
              <a:buAutoNum type="arabicPeriod"/>
            </a:pPr>
            <a:r>
              <a:rPr lang="fr-SN">
                <a:solidFill>
                  <a:schemeClr val="dk1"/>
                </a:solidFill>
              </a:rPr>
              <a:t>MAINTENANT PRATIQUONS UN PEU(3.1 CREER DES PRESENTATIONS…3.2 PREPARONS L’INTERFACE…ETC)</a:t>
            </a:r>
            <a:endParaRPr>
              <a:solidFill>
                <a:schemeClr val="dk1"/>
              </a:solidFill>
            </a:endParaRPr>
          </a:p>
          <a:p>
            <a:pPr indent="-298450" lvl="0" marL="457200" rtl="0" algn="l">
              <a:spcBef>
                <a:spcPts val="0"/>
              </a:spcBef>
              <a:spcAft>
                <a:spcPts val="0"/>
              </a:spcAft>
              <a:buClr>
                <a:schemeClr val="dk1"/>
              </a:buClr>
              <a:buSzPts val="1100"/>
              <a:buChar char="●"/>
            </a:pPr>
            <a:r>
              <a:rPr lang="fr-SN">
                <a:solidFill>
                  <a:schemeClr val="dk1"/>
                </a:solidFill>
              </a:rPr>
              <a:t>Apres veiller à ce que le cheminement soit coherent et progressif</a:t>
            </a:r>
            <a:endParaRPr>
              <a:solidFill>
                <a:schemeClr val="dk1"/>
              </a:solidFill>
            </a:endParaRPr>
          </a:p>
          <a:p>
            <a:pPr indent="-298450" lvl="0" marL="457200" rtl="0" algn="l">
              <a:spcBef>
                <a:spcPts val="0"/>
              </a:spcBef>
              <a:spcAft>
                <a:spcPts val="0"/>
              </a:spcAft>
              <a:buClr>
                <a:schemeClr val="dk1"/>
              </a:buClr>
              <a:buSzPts val="1100"/>
              <a:buChar char="●"/>
            </a:pPr>
            <a:r>
              <a:rPr lang="fr-SN">
                <a:solidFill>
                  <a:schemeClr val="dk1"/>
                </a:solidFill>
              </a:rPr>
              <a:t>Des bulles ou fenetres ou juste sous -partie ASTUCES serait bien</a:t>
            </a:r>
            <a:endParaRPr>
              <a:solidFill>
                <a:schemeClr val="dk1"/>
              </a:solidFill>
            </a:endParaRPr>
          </a:p>
          <a:p>
            <a:pPr indent="-298450" lvl="0" marL="457200" rtl="0" algn="l">
              <a:spcBef>
                <a:spcPts val="0"/>
              </a:spcBef>
              <a:spcAft>
                <a:spcPts val="0"/>
              </a:spcAft>
              <a:buClr>
                <a:schemeClr val="dk1"/>
              </a:buClr>
              <a:buSzPts val="1100"/>
              <a:buChar char="●"/>
            </a:pPr>
            <a:r>
              <a:rPr lang="fr-SN">
                <a:solidFill>
                  <a:schemeClr val="dk1"/>
                </a:solidFill>
              </a:rPr>
              <a:t>peut etre avec autant de pages ne serait pas utile de prevoir une table matiere(juste une question).Au risque de se perdre…d’ou encore l’importance de la structuration…</a:t>
            </a:r>
            <a:endParaRPr>
              <a:solidFill>
                <a:schemeClr val="dk1"/>
              </a:solidFill>
            </a:endParaRPr>
          </a:p>
          <a:p>
            <a:pPr indent="-298450" lvl="0" marL="457200" rtl="0" algn="l">
              <a:spcBef>
                <a:spcPts val="0"/>
              </a:spcBef>
              <a:spcAft>
                <a:spcPts val="0"/>
              </a:spcAft>
              <a:buClr>
                <a:schemeClr val="dk1"/>
              </a:buClr>
              <a:buSzPts val="1100"/>
              <a:buChar char="●"/>
            </a:pPr>
            <a:r>
              <a:rPr lang="fr-SN">
                <a:solidFill>
                  <a:schemeClr val="dk1"/>
                </a:solidFill>
              </a:rPr>
              <a:t>Enfin insérer les éléments d’identification du document(nom de la mission:Mission d'élaboration et de digitalisation de modules de formation TIC et TICE 2022)</a:t>
            </a:r>
            <a:endParaRPr>
              <a:solidFill>
                <a:schemeClr val="dk1"/>
              </a:solidFill>
            </a:endParaRPr>
          </a:p>
          <a:p>
            <a:pPr indent="-298450" lvl="0" marL="457200" rtl="0" algn="l">
              <a:spcBef>
                <a:spcPts val="0"/>
              </a:spcBef>
              <a:spcAft>
                <a:spcPts val="0"/>
              </a:spcAft>
              <a:buClr>
                <a:schemeClr val="dk1"/>
              </a:buClr>
              <a:buSzPts val="1100"/>
              <a:buChar char="●"/>
            </a:pPr>
            <a:r>
              <a:rPr lang="fr-SN">
                <a:solidFill>
                  <a:schemeClr val="dk1"/>
                </a:solidFill>
              </a:rPr>
              <a:t>Donnez parfois des exemples ou des illustratives adaptees la situation de la cible(l’enseignant ou le directeur d’ecole)...Si possible biensur</a:t>
            </a:r>
            <a:endParaRPr>
              <a:solidFill>
                <a:schemeClr val="dk1"/>
              </a:solidFill>
            </a:endParaRPr>
          </a:p>
          <a:p>
            <a:pPr indent="-298450" lvl="0" marL="457200" rtl="0" algn="l">
              <a:spcBef>
                <a:spcPts val="0"/>
              </a:spcBef>
              <a:spcAft>
                <a:spcPts val="0"/>
              </a:spcAft>
              <a:buClr>
                <a:schemeClr val="dk1"/>
              </a:buClr>
              <a:buSzPts val="1100"/>
              <a:buChar char="●"/>
            </a:pPr>
            <a:r>
              <a:rPr lang="fr-SN">
                <a:solidFill>
                  <a:schemeClr val="dk1"/>
                </a:solidFill>
              </a:rPr>
              <a:t>Pour le design je me fie à ton gout(je te fais confiance)</a:t>
            </a:r>
            <a:endParaRPr/>
          </a:p>
        </p:txBody>
      </p:sp>
      <p:sp>
        <p:nvSpPr>
          <p:cNvPr id="201" name="Google Shape;201;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SN"/>
              <a:t>Maintenant apres l’introduction enchainer avec la PRESENTATION(Avec des differentes composantes INTERFACE GRAPHIQUE…BARRE DE MENU ETC..)</a:t>
            </a:r>
            <a:endParaRPr/>
          </a:p>
          <a:p>
            <a:pPr indent="0" lvl="0" marL="0" rtl="0" algn="l">
              <a:spcBef>
                <a:spcPts val="0"/>
              </a:spcBef>
              <a:spcAft>
                <a:spcPts val="0"/>
              </a:spcAft>
              <a:buNone/>
            </a:pPr>
            <a:r>
              <a:t/>
            </a:r>
            <a:endParaRPr/>
          </a:p>
        </p:txBody>
      </p:sp>
      <p:sp>
        <p:nvSpPr>
          <p:cNvPr id="94" name="Google Shape;9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SN"/>
              <a:t>illustrer le document</a:t>
            </a:r>
            <a:endParaRPr/>
          </a:p>
        </p:txBody>
      </p:sp>
      <p:sp>
        <p:nvSpPr>
          <p:cNvPr id="278" name="Google Shape;278;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4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4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5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5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5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5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5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5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5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p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5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6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6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6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6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6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6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6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6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6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p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6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SN"/>
              <a:t>APRES LES PARTIES INTRODUCTION..PRESENTATION…On pourrait par exemple creer une partie pratique avec le libellé suivant:PRATIQUONS MAINTENANT(cest juste un exemple)...avec ses differentes parties(CREER UN CLASSEUR….etc…) et ne pas oublier la numerotation des parties…</a:t>
            </a:r>
            <a:endParaRPr/>
          </a:p>
          <a:p>
            <a:pPr indent="-298450" lvl="0" marL="457200" rtl="0" algn="l">
              <a:spcBef>
                <a:spcPts val="0"/>
              </a:spcBef>
              <a:spcAft>
                <a:spcPts val="0"/>
              </a:spcAft>
              <a:buSzPts val="1100"/>
              <a:buChar char="●"/>
            </a:pPr>
            <a:r>
              <a:rPr lang="fr-SN"/>
              <a:t>inserer si possible des fenetres ASTUCES </a:t>
            </a:r>
            <a:endParaRPr/>
          </a:p>
          <a:p>
            <a:pPr indent="-298450" lvl="0" marL="457200" rtl="0" algn="l">
              <a:spcBef>
                <a:spcPts val="0"/>
              </a:spcBef>
              <a:spcAft>
                <a:spcPts val="0"/>
              </a:spcAft>
              <a:buSzPts val="1100"/>
              <a:buChar char="●"/>
            </a:pPr>
            <a:r>
              <a:rPr lang="fr-SN"/>
              <a:t>Idealement illustrer chaque pellicule…jai vu beaucoup de pellicules non illustrees sur ce document</a:t>
            </a:r>
            <a:endParaRPr/>
          </a:p>
          <a:p>
            <a:pPr indent="-298450" lvl="0" marL="457200" rtl="0" algn="l">
              <a:spcBef>
                <a:spcPts val="0"/>
              </a:spcBef>
              <a:spcAft>
                <a:spcPts val="0"/>
              </a:spcAft>
              <a:buSzPts val="1100"/>
              <a:buChar char="●"/>
            </a:pPr>
            <a:r>
              <a:rPr lang="fr-SN"/>
              <a:t>Et dans la structuration du document,comme je l’ai tantot signalé,veiller au cheminement coherent..et logique entre l’introduction et la fin du document</a:t>
            </a:r>
            <a:endParaRPr/>
          </a:p>
          <a:p>
            <a:pPr indent="0" lvl="0" marL="0" rtl="0" algn="l">
              <a:spcBef>
                <a:spcPts val="0"/>
              </a:spcBef>
              <a:spcAft>
                <a:spcPts val="0"/>
              </a:spcAft>
              <a:buNone/>
            </a:pPr>
            <a:r>
              <a:t/>
            </a:r>
            <a:endParaRPr/>
          </a:p>
        </p:txBody>
      </p:sp>
      <p:sp>
        <p:nvSpPr>
          <p:cNvPr id="118" name="Google Shape;11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p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7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7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fr-SN">
                <a:solidFill>
                  <a:schemeClr val="dk1"/>
                </a:solidFill>
              </a:rPr>
              <a:t>Et dans la structuration du document,comme je l’ai tantot signalé,veiller au cheminement coherent..et logique entre l’introduction et la fin du document…je me dis cette partie n’est pas la fin du document…</a:t>
            </a:r>
            <a:endParaRPr>
              <a:solidFill>
                <a:schemeClr val="dk1"/>
              </a:solidFill>
            </a:endParaRPr>
          </a:p>
          <a:p>
            <a:pPr indent="0" lvl="0" marL="0" rtl="0" algn="l">
              <a:spcBef>
                <a:spcPts val="0"/>
              </a:spcBef>
              <a:spcAft>
                <a:spcPts val="0"/>
              </a:spcAft>
              <a:buNone/>
            </a:pPr>
            <a:r>
              <a:t/>
            </a:r>
            <a:endParaRPr/>
          </a:p>
        </p:txBody>
      </p:sp>
      <p:sp>
        <p:nvSpPr>
          <p:cNvPr id="535" name="Google Shape;535;p7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1" name="Shape 11"/>
        <p:cNvGrpSpPr/>
        <p:nvPr/>
      </p:nvGrpSpPr>
      <p:grpSpPr>
        <a:xfrm>
          <a:off x="0" y="0"/>
          <a:ext cx="0" cy="0"/>
          <a:chOff x="0" y="0"/>
          <a:chExt cx="0" cy="0"/>
        </a:xfrm>
      </p:grpSpPr>
      <p:sp>
        <p:nvSpPr>
          <p:cNvPr id="12" name="Google Shape;12;p7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7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 name="Google Shape;14;p7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7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7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68" name="Shape 68"/>
        <p:cNvGrpSpPr/>
        <p:nvPr/>
      </p:nvGrpSpPr>
      <p:grpSpPr>
        <a:xfrm>
          <a:off x="0" y="0"/>
          <a:ext cx="0" cy="0"/>
          <a:chOff x="0" y="0"/>
          <a:chExt cx="0" cy="0"/>
        </a:xfrm>
      </p:grpSpPr>
      <p:sp>
        <p:nvSpPr>
          <p:cNvPr id="69" name="Google Shape;69;p8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8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8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8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8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4" name="Shape 74"/>
        <p:cNvGrpSpPr/>
        <p:nvPr/>
      </p:nvGrpSpPr>
      <p:grpSpPr>
        <a:xfrm>
          <a:off x="0" y="0"/>
          <a:ext cx="0" cy="0"/>
          <a:chOff x="0" y="0"/>
          <a:chExt cx="0" cy="0"/>
        </a:xfrm>
      </p:grpSpPr>
      <p:sp>
        <p:nvSpPr>
          <p:cNvPr id="75" name="Google Shape;75;p8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8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8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8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8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17" name="Shape 17"/>
        <p:cNvGrpSpPr/>
        <p:nvPr/>
      </p:nvGrpSpPr>
      <p:grpSpPr>
        <a:xfrm>
          <a:off x="0" y="0"/>
          <a:ext cx="0" cy="0"/>
          <a:chOff x="0" y="0"/>
          <a:chExt cx="0" cy="0"/>
        </a:xfrm>
      </p:grpSpPr>
      <p:sp>
        <p:nvSpPr>
          <p:cNvPr id="18" name="Google Shape;18;p7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7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7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21" name="Shape 21"/>
        <p:cNvGrpSpPr/>
        <p:nvPr/>
      </p:nvGrpSpPr>
      <p:grpSpPr>
        <a:xfrm>
          <a:off x="0" y="0"/>
          <a:ext cx="0" cy="0"/>
          <a:chOff x="0" y="0"/>
          <a:chExt cx="0" cy="0"/>
        </a:xfrm>
      </p:grpSpPr>
      <p:sp>
        <p:nvSpPr>
          <p:cNvPr id="22" name="Google Shape;22;p7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7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7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 name="Google Shape;25;p7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7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7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28" name="Shape 28"/>
        <p:cNvGrpSpPr/>
        <p:nvPr/>
      </p:nvGrpSpPr>
      <p:grpSpPr>
        <a:xfrm>
          <a:off x="0" y="0"/>
          <a:ext cx="0" cy="0"/>
          <a:chOff x="0" y="0"/>
          <a:chExt cx="0" cy="0"/>
        </a:xfrm>
      </p:grpSpPr>
      <p:sp>
        <p:nvSpPr>
          <p:cNvPr id="29" name="Google Shape;29;p7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7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1" name="Google Shape;31;p7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7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7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34" name="Shape 34"/>
        <p:cNvGrpSpPr/>
        <p:nvPr/>
      </p:nvGrpSpPr>
      <p:grpSpPr>
        <a:xfrm>
          <a:off x="0" y="0"/>
          <a:ext cx="0" cy="0"/>
          <a:chOff x="0" y="0"/>
          <a:chExt cx="0" cy="0"/>
        </a:xfrm>
      </p:grpSpPr>
      <p:sp>
        <p:nvSpPr>
          <p:cNvPr id="35" name="Google Shape;35;p78"/>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78"/>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7" name="Google Shape;37;p7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7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7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40" name="Shape 40"/>
        <p:cNvGrpSpPr/>
        <p:nvPr/>
      </p:nvGrpSpPr>
      <p:grpSpPr>
        <a:xfrm>
          <a:off x="0" y="0"/>
          <a:ext cx="0" cy="0"/>
          <a:chOff x="0" y="0"/>
          <a:chExt cx="0" cy="0"/>
        </a:xfrm>
      </p:grpSpPr>
      <p:sp>
        <p:nvSpPr>
          <p:cNvPr id="41" name="Google Shape;41;p7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7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7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7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7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49" name="Shape 49"/>
        <p:cNvGrpSpPr/>
        <p:nvPr/>
      </p:nvGrpSpPr>
      <p:grpSpPr>
        <a:xfrm>
          <a:off x="0" y="0"/>
          <a:ext cx="0" cy="0"/>
          <a:chOff x="0" y="0"/>
          <a:chExt cx="0" cy="0"/>
        </a:xfrm>
      </p:grpSpPr>
      <p:sp>
        <p:nvSpPr>
          <p:cNvPr id="50" name="Google Shape;50;p8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54" name="Shape 54"/>
        <p:cNvGrpSpPr/>
        <p:nvPr/>
      </p:nvGrpSpPr>
      <p:grpSpPr>
        <a:xfrm>
          <a:off x="0" y="0"/>
          <a:ext cx="0" cy="0"/>
          <a:chOff x="0" y="0"/>
          <a:chExt cx="0" cy="0"/>
        </a:xfrm>
      </p:grpSpPr>
      <p:sp>
        <p:nvSpPr>
          <p:cNvPr id="55" name="Google Shape;55;p8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8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8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8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8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8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61" name="Shape 61"/>
        <p:cNvGrpSpPr/>
        <p:nvPr/>
      </p:nvGrpSpPr>
      <p:grpSpPr>
        <a:xfrm>
          <a:off x="0" y="0"/>
          <a:ext cx="0" cy="0"/>
          <a:chOff x="0" y="0"/>
          <a:chExt cx="0" cy="0"/>
        </a:xfrm>
      </p:grpSpPr>
      <p:sp>
        <p:nvSpPr>
          <p:cNvPr id="62" name="Google Shape;62;p8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82"/>
          <p:cNvSpPr/>
          <p:nvPr>
            <p:ph idx="2" type="pic"/>
          </p:nvPr>
        </p:nvSpPr>
        <p:spPr>
          <a:xfrm>
            <a:off x="5183188" y="987425"/>
            <a:ext cx="6172200" cy="4873625"/>
          </a:xfrm>
          <a:prstGeom prst="rect">
            <a:avLst/>
          </a:prstGeom>
          <a:noFill/>
          <a:ln>
            <a:noFill/>
          </a:ln>
        </p:spPr>
      </p:sp>
      <p:sp>
        <p:nvSpPr>
          <p:cNvPr id="64" name="Google Shape;64;p8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8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8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S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7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7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7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7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7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S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1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1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2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20.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1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1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2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2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2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2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29.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27.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27.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30.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3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title"/>
          </p:nvPr>
        </p:nvSpPr>
        <p:spPr>
          <a:xfrm>
            <a:off x="674077" y="2604233"/>
            <a:ext cx="3042898" cy="132556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fr-SN"/>
              <a:t>Microsoft Excel</a:t>
            </a:r>
            <a:br>
              <a:rPr b="1" lang="fr-SN"/>
            </a:br>
            <a:endParaRPr/>
          </a:p>
        </p:txBody>
      </p:sp>
      <p:pic>
        <p:nvPicPr>
          <p:cNvPr id="85" name="Google Shape;85;p1"/>
          <p:cNvPicPr preferRelativeResize="0"/>
          <p:nvPr>
            <p:ph idx="1" type="body"/>
          </p:nvPr>
        </p:nvPicPr>
        <p:blipFill rotWithShape="1">
          <a:blip r:embed="rId3">
            <a:alphaModFix/>
          </a:blip>
          <a:srcRect b="0" l="0" r="0" t="0"/>
          <a:stretch/>
        </p:blipFill>
        <p:spPr>
          <a:xfrm>
            <a:off x="3881098" y="876056"/>
            <a:ext cx="7735712" cy="43513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Insérer ou supprimer une feuille de calcul</a:t>
            </a:r>
            <a:endParaRPr/>
          </a:p>
        </p:txBody>
      </p:sp>
      <p:sp>
        <p:nvSpPr>
          <p:cNvPr id="140" name="Google Shape;140;p1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Sélectionnez l’icône </a:t>
            </a:r>
            <a:r>
              <a:rPr b="1" lang="fr-SN"/>
              <a:t>Nouvelle feuille</a:t>
            </a:r>
            <a:r>
              <a:rPr lang="fr-SN"/>
              <a:t> en bas du classeur.</a:t>
            </a:r>
            <a:endParaRPr/>
          </a:p>
          <a:p>
            <a:pPr indent="-228600" lvl="0" marL="228600" rtl="0" algn="l">
              <a:lnSpc>
                <a:spcPct val="90000"/>
              </a:lnSpc>
              <a:spcBef>
                <a:spcPts val="1000"/>
              </a:spcBef>
              <a:spcAft>
                <a:spcPts val="0"/>
              </a:spcAft>
              <a:buClr>
                <a:schemeClr val="dk1"/>
              </a:buClr>
              <a:buSzPts val="2800"/>
              <a:buChar char="•"/>
            </a:pPr>
            <a:r>
              <a:rPr lang="fr-SN"/>
              <a:t>Vous pouvez également sélectionner </a:t>
            </a:r>
            <a:r>
              <a:rPr b="1" lang="fr-SN"/>
              <a:t>Accueil</a:t>
            </a:r>
            <a:r>
              <a:rPr lang="fr-SN"/>
              <a:t> &gt; </a:t>
            </a:r>
            <a:r>
              <a:rPr b="1" lang="fr-SN"/>
              <a:t>Insertion</a:t>
            </a:r>
            <a:r>
              <a:rPr lang="fr-SN"/>
              <a:t> &gt; </a:t>
            </a:r>
            <a:r>
              <a:rPr b="1" lang="fr-SN"/>
              <a:t>Insérer une feuille</a:t>
            </a:r>
            <a:r>
              <a:rPr lang="fr-SN"/>
              <a:t>.</a:t>
            </a:r>
            <a:endParaRPr/>
          </a:p>
        </p:txBody>
      </p:sp>
      <p:pic>
        <p:nvPicPr>
          <p:cNvPr id="141" name="Google Shape;141;p10"/>
          <p:cNvPicPr preferRelativeResize="0"/>
          <p:nvPr>
            <p:ph idx="2" type="body"/>
          </p:nvPr>
        </p:nvPicPr>
        <p:blipFill rotWithShape="1">
          <a:blip r:embed="rId3">
            <a:alphaModFix/>
          </a:blip>
          <a:srcRect b="0" l="0" r="0" t="0"/>
          <a:stretch/>
        </p:blipFill>
        <p:spPr>
          <a:xfrm>
            <a:off x="6915150" y="2782094"/>
            <a:ext cx="3695700" cy="2438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Renommer une feuille de calcul</a:t>
            </a:r>
            <a:endParaRPr/>
          </a:p>
        </p:txBody>
      </p:sp>
      <p:sp>
        <p:nvSpPr>
          <p:cNvPr id="147" name="Google Shape;147;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Sous l’onglet </a:t>
            </a:r>
            <a:r>
              <a:rPr b="1" lang="fr-SN"/>
              <a:t>Feuille</a:t>
            </a:r>
            <a:r>
              <a:rPr lang="fr-SN"/>
              <a:t>, double-cliquez sur le nom de celle-ci afin de la renommer rapidement.</a:t>
            </a:r>
            <a:endParaRPr/>
          </a:p>
          <a:p>
            <a:pPr indent="-228600" lvl="0" marL="228600" rtl="0" algn="l">
              <a:lnSpc>
                <a:spcPct val="90000"/>
              </a:lnSpc>
              <a:spcBef>
                <a:spcPts val="1000"/>
              </a:spcBef>
              <a:spcAft>
                <a:spcPts val="0"/>
              </a:spcAft>
              <a:buClr>
                <a:schemeClr val="dk1"/>
              </a:buClr>
              <a:buSzPts val="2800"/>
              <a:buChar char="•"/>
            </a:pPr>
            <a:r>
              <a:rPr lang="fr-SN"/>
              <a:t>Vous pouvez également cliquer avec le bouton droit sur l’onglet </a:t>
            </a:r>
            <a:r>
              <a:rPr b="1" lang="fr-SN"/>
              <a:t>Feuille</a:t>
            </a:r>
            <a:r>
              <a:rPr lang="fr-SN"/>
              <a:t>, cliquer sur </a:t>
            </a:r>
            <a:r>
              <a:rPr b="1" lang="fr-SN"/>
              <a:t>Renommer</a:t>
            </a:r>
            <a:r>
              <a:rPr lang="fr-SN"/>
              <a:t>, puis taper le nouveau nom.</a:t>
            </a:r>
            <a:endParaRPr/>
          </a:p>
          <a:p>
            <a:pPr indent="-50800" lvl="0" marL="228600" rtl="0" algn="l">
              <a:lnSpc>
                <a:spcPct val="90000"/>
              </a:lnSpc>
              <a:spcBef>
                <a:spcPts val="1000"/>
              </a:spcBef>
              <a:spcAft>
                <a:spcPts val="0"/>
              </a:spcAft>
              <a:buClr>
                <a:schemeClr val="dk1"/>
              </a:buClr>
              <a:buSzPts val="2800"/>
              <a:buNone/>
            </a:pPr>
            <a:r>
              <a:t/>
            </a:r>
            <a:endParaRPr/>
          </a:p>
        </p:txBody>
      </p:sp>
      <p:sp>
        <p:nvSpPr>
          <p:cNvPr id="148" name="Google Shape;148;p1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Déplacer une feuille de calcul</a:t>
            </a:r>
            <a:endParaRPr/>
          </a:p>
        </p:txBody>
      </p:sp>
      <p:sp>
        <p:nvSpPr>
          <p:cNvPr id="154" name="Google Shape;154;p1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Pour déplacer l’onglet à la fin, cliquez avec le bouton droit sur l’onglet </a:t>
            </a:r>
            <a:r>
              <a:rPr b="1" lang="fr-SN"/>
              <a:t>Feuille</a:t>
            </a:r>
            <a:r>
              <a:rPr lang="fr-SN"/>
              <a:t>, puis </a:t>
            </a:r>
            <a:r>
              <a:rPr b="1" lang="fr-SN"/>
              <a:t>Déplacer ou copier</a:t>
            </a:r>
            <a:r>
              <a:rPr lang="fr-SN"/>
              <a:t> &gt; </a:t>
            </a:r>
            <a:r>
              <a:rPr b="1" lang="fr-SN"/>
              <a:t>(déplacer jusqu’à la fin) </a:t>
            </a:r>
            <a:r>
              <a:rPr lang="fr-SN"/>
              <a:t>&gt;</a:t>
            </a:r>
            <a:r>
              <a:rPr b="1" lang="fr-SN"/>
              <a:t> OK </a:t>
            </a:r>
            <a:r>
              <a:rPr lang="fr-SN"/>
              <a:t>.</a:t>
            </a:r>
            <a:endParaRPr/>
          </a:p>
          <a:p>
            <a:pPr indent="-228600" lvl="0" marL="228600" rtl="0" algn="l">
              <a:lnSpc>
                <a:spcPct val="90000"/>
              </a:lnSpc>
              <a:spcBef>
                <a:spcPts val="1000"/>
              </a:spcBef>
              <a:spcAft>
                <a:spcPts val="0"/>
              </a:spcAft>
              <a:buClr>
                <a:schemeClr val="dk1"/>
              </a:buClr>
              <a:buSzPts val="2800"/>
              <a:buChar char="•"/>
            </a:pPr>
            <a:r>
              <a:rPr lang="fr-SN"/>
              <a:t>Ou bien, cliquez et faites glisser l'onglet vers l’emplacement de votre choix.</a:t>
            </a:r>
            <a:endParaRPr/>
          </a:p>
          <a:p>
            <a:pPr indent="-50800" lvl="0" marL="228600" rtl="0" algn="l">
              <a:lnSpc>
                <a:spcPct val="90000"/>
              </a:lnSpc>
              <a:spcBef>
                <a:spcPts val="1000"/>
              </a:spcBef>
              <a:spcAft>
                <a:spcPts val="0"/>
              </a:spcAft>
              <a:buClr>
                <a:schemeClr val="dk1"/>
              </a:buClr>
              <a:buSzPts val="2800"/>
              <a:buNone/>
            </a:pPr>
            <a:r>
              <a:t/>
            </a:r>
            <a:endParaRPr/>
          </a:p>
        </p:txBody>
      </p:sp>
      <p:sp>
        <p:nvSpPr>
          <p:cNvPr id="155" name="Google Shape;155;p12"/>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Supprimer une feuille de calcul</a:t>
            </a:r>
            <a:endParaRPr/>
          </a:p>
        </p:txBody>
      </p:sp>
      <p:sp>
        <p:nvSpPr>
          <p:cNvPr id="161" name="Google Shape;161;p1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Cliquez avec le bouton droit sur l’onglet </a:t>
            </a:r>
            <a:r>
              <a:rPr b="1" lang="fr-SN"/>
              <a:t>Feuille</a:t>
            </a:r>
            <a:r>
              <a:rPr lang="fr-SN"/>
              <a:t>, puis sélectionnez </a:t>
            </a:r>
            <a:r>
              <a:rPr b="1" lang="fr-SN"/>
              <a:t>Supprimer</a:t>
            </a:r>
            <a:r>
              <a:rPr lang="fr-SN"/>
              <a:t>.</a:t>
            </a:r>
            <a:endParaRPr/>
          </a:p>
          <a:p>
            <a:pPr indent="-228600" lvl="0" marL="228600" rtl="0" algn="l">
              <a:lnSpc>
                <a:spcPct val="90000"/>
              </a:lnSpc>
              <a:spcBef>
                <a:spcPts val="1000"/>
              </a:spcBef>
              <a:spcAft>
                <a:spcPts val="0"/>
              </a:spcAft>
              <a:buClr>
                <a:schemeClr val="dk1"/>
              </a:buClr>
              <a:buSzPts val="2800"/>
              <a:buChar char="•"/>
            </a:pPr>
            <a:r>
              <a:rPr lang="fr-SN"/>
              <a:t>Vous pouvez également sélectionner la feuille, puis choisir </a:t>
            </a:r>
            <a:r>
              <a:rPr b="1" lang="fr-SN"/>
              <a:t>Accueil</a:t>
            </a:r>
            <a:r>
              <a:rPr lang="fr-SN"/>
              <a:t> &gt; </a:t>
            </a:r>
            <a:r>
              <a:rPr b="1" lang="fr-SN"/>
              <a:t>Supprimer</a:t>
            </a:r>
            <a:r>
              <a:rPr lang="fr-SN"/>
              <a:t> &gt; </a:t>
            </a:r>
            <a:r>
              <a:rPr b="1" lang="fr-SN"/>
              <a:t>Supprimer une feuille</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62" name="Google Shape;162;p13"/>
          <p:cNvPicPr preferRelativeResize="0"/>
          <p:nvPr>
            <p:ph idx="2" type="body"/>
          </p:nvPr>
        </p:nvPicPr>
        <p:blipFill rotWithShape="1">
          <a:blip r:embed="rId3">
            <a:alphaModFix/>
          </a:blip>
          <a:srcRect b="0" l="0" r="0" t="0"/>
          <a:stretch/>
        </p:blipFill>
        <p:spPr>
          <a:xfrm>
            <a:off x="7200900" y="3080544"/>
            <a:ext cx="3124200" cy="1841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Déplacer ou copier des feuilles de calcul ou des données de feuille de calcul</a:t>
            </a:r>
            <a:endParaRPr/>
          </a:p>
        </p:txBody>
      </p:sp>
      <p:sp>
        <p:nvSpPr>
          <p:cNvPr id="168" name="Google Shape;168;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Vous pouvez utiliser la commande </a:t>
            </a:r>
            <a:r>
              <a:rPr b="1" lang="fr-SN"/>
              <a:t>Déplacer ou copier une feuille</a:t>
            </a:r>
            <a:r>
              <a:rPr lang="fr-SN"/>
              <a:t> pour déplacer ou copier des feuilles de calcul (également appelées feuilles), vers d’autres emplacements au sein du même classeur ou dans un autre classeur. Vous pouvez utiliser les commandes </a:t>
            </a:r>
            <a:r>
              <a:rPr b="1" lang="fr-SN"/>
              <a:t>Couper</a:t>
            </a:r>
            <a:r>
              <a:rPr lang="fr-SN"/>
              <a:t> et </a:t>
            </a:r>
            <a:r>
              <a:rPr b="1" lang="fr-SN"/>
              <a:t>Copier</a:t>
            </a:r>
            <a:r>
              <a:rPr lang="fr-SN"/>
              <a:t> pour déplacer ou copier des données vers d’autres feuilles de calcul ou classeurs.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Déplacer une feuille de calcul à l’intérieur d’un classeur</a:t>
            </a:r>
            <a:endParaRPr/>
          </a:p>
        </p:txBody>
      </p:sp>
      <p:sp>
        <p:nvSpPr>
          <p:cNvPr id="174" name="Google Shape;174;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Sélectionnez l’onglet de feuille de calcul, puis faites-le glisser vers l’emplacement souhaité.</a:t>
            </a:r>
            <a:endParaRPr/>
          </a:p>
          <a:p>
            <a:pPr indent="0" lvl="0" marL="0" rtl="0" algn="l">
              <a:lnSpc>
                <a:spcPct val="90000"/>
              </a:lnSpc>
              <a:spcBef>
                <a:spcPts val="1000"/>
              </a:spcBef>
              <a:spcAft>
                <a:spcPts val="0"/>
              </a:spcAft>
              <a:buClr>
                <a:schemeClr val="dk1"/>
              </a:buClr>
              <a:buSzPts val="2800"/>
              <a:buNone/>
            </a:pPr>
            <a:r>
              <a:t/>
            </a:r>
            <a:endParaRPr b="1"/>
          </a:p>
          <a:p>
            <a:pPr indent="0" lvl="0" marL="0" rtl="0" algn="l">
              <a:lnSpc>
                <a:spcPct val="90000"/>
              </a:lnSpc>
              <a:spcBef>
                <a:spcPts val="1000"/>
              </a:spcBef>
              <a:spcAft>
                <a:spcPts val="0"/>
              </a:spcAft>
              <a:buClr>
                <a:schemeClr val="dk1"/>
              </a:buClr>
              <a:buSzPts val="2800"/>
              <a:buNone/>
            </a:pPr>
            <a:r>
              <a:rPr b="1" lang="fr-SN"/>
              <a:t>Attention : </a:t>
            </a:r>
            <a:r>
              <a:rPr lang="fr-SN"/>
              <a:t>Lorsque vous déplacez une feuille vers un autre classeur, vérifiez les formules ou les graphiques qui font référence aux données de la feuille, car le déplacement de la feuille peut provoquer des erreurs ou produire des résultats inattendus dans vos données. De même, si vous déplacez une feuille référez-vous à références 3D, le calcul peut inclure ou laisser des données sur la feuille.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Copier une feuille de calcul à l’intérieur du même classeur</a:t>
            </a:r>
            <a:endParaRPr/>
          </a:p>
        </p:txBody>
      </p:sp>
      <p:sp>
        <p:nvSpPr>
          <p:cNvPr id="180" name="Google Shape;180;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Appuyez sur CTRL et faites glisser l’onglet de feuille de calcul vers l’emplacement d’onglet souhaité.</a:t>
            </a:r>
            <a:endParaRPr/>
          </a:p>
          <a:p>
            <a:pPr indent="-228600" lvl="0" marL="228600" rtl="0" algn="l">
              <a:lnSpc>
                <a:spcPct val="90000"/>
              </a:lnSpc>
              <a:spcBef>
                <a:spcPts val="1000"/>
              </a:spcBef>
              <a:spcAft>
                <a:spcPts val="0"/>
              </a:spcAft>
              <a:buClr>
                <a:schemeClr val="dk1"/>
              </a:buClr>
              <a:buSzPts val="2800"/>
              <a:buChar char="•"/>
            </a:pPr>
            <a:r>
              <a:rPr lang="fr-SN"/>
              <a:t>OU</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avec le bouton droit sur l’onglet de feuille de calcul, puis sélectionnez </a:t>
            </a:r>
            <a:r>
              <a:rPr b="1" lang="fr-SN"/>
              <a:t>Déplacer ou Copier</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Activez la case à cocher </a:t>
            </a:r>
            <a:r>
              <a:rPr b="1" lang="fr-SN"/>
              <a:t>Créer une copie</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Sous </a:t>
            </a:r>
            <a:r>
              <a:rPr b="1" lang="fr-SN"/>
              <a:t>Avant la feuille</a:t>
            </a:r>
            <a:r>
              <a:rPr lang="fr-SN"/>
              <a:t>, spécifiez où vous voulez placer la copie.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OK</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Imprimer une feuille de calcul ou un classeur</a:t>
            </a:r>
            <a:endParaRPr/>
          </a:p>
        </p:txBody>
      </p:sp>
      <p:sp>
        <p:nvSpPr>
          <p:cNvPr id="186" name="Google Shape;186;p1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Vous pouvez imprimer des feuilles de calcul et des documents entiers ou partiels, un par un ou plusieurs à la fois. Et si les données que vous voulez imprimer se trouveront dans Microsoft Excel tableau, vous pouvez imprimer uniquement le Excel tableau.</a:t>
            </a:r>
            <a:endParaRPr/>
          </a:p>
          <a:p>
            <a:pPr indent="-228600" lvl="0" marL="228600" rtl="0" algn="l">
              <a:lnSpc>
                <a:spcPct val="90000"/>
              </a:lnSpc>
              <a:spcBef>
                <a:spcPts val="1000"/>
              </a:spcBef>
              <a:spcAft>
                <a:spcPts val="0"/>
              </a:spcAft>
              <a:buClr>
                <a:schemeClr val="dk1"/>
              </a:buClr>
              <a:buSzPts val="2800"/>
              <a:buChar char="•"/>
            </a:pPr>
            <a:r>
              <a:rPr lang="fr-SN"/>
              <a:t>Vous pouvez également imprimer un classeur dans un fichier plutôt que dans une imprimante. Ceci est utile lorsque vous avez besoin d’imprimer le modèle sur un autre type d’imprimante que celui que vous avez utilisé à l’origine pour l’imprimer.</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Avant d’imprimer</a:t>
            </a:r>
            <a:endParaRPr/>
          </a:p>
        </p:txBody>
      </p:sp>
      <p:sp>
        <p:nvSpPr>
          <p:cNvPr id="192" name="Google Shape;192;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Avant d’imprimer quoi que Excel, n’oubliez pas que de nombreuses options sont disponibles pour optimiser votre expérience d’impression.</a:t>
            </a:r>
            <a:endParaRPr/>
          </a:p>
          <a:p>
            <a:pPr indent="-50800" lvl="0" marL="228600" rtl="0" algn="l">
              <a:lnSpc>
                <a:spcPct val="90000"/>
              </a:lnSpc>
              <a:spcBef>
                <a:spcPts val="1000"/>
              </a:spcBef>
              <a:spcAft>
                <a:spcPts val="0"/>
              </a:spcAft>
              <a:buClr>
                <a:schemeClr val="dk1"/>
              </a:buClr>
              <a:buSzPts val="2800"/>
              <a:buNone/>
            </a:pPr>
            <a:r>
              <a:t/>
            </a:r>
            <a:endParaRPr/>
          </a:p>
          <a:p>
            <a:pPr indent="-228600" lvl="0" marL="228600" rtl="0" algn="l">
              <a:lnSpc>
                <a:spcPct val="90000"/>
              </a:lnSpc>
              <a:spcBef>
                <a:spcPts val="1000"/>
              </a:spcBef>
              <a:spcAft>
                <a:spcPts val="0"/>
              </a:spcAft>
              <a:buClr>
                <a:schemeClr val="dk1"/>
              </a:buClr>
              <a:buSzPts val="2800"/>
              <a:buChar char="•"/>
            </a:pPr>
            <a:r>
              <a:rPr b="1" lang="fr-SN"/>
              <a:t>Important : </a:t>
            </a:r>
            <a:r>
              <a:rPr lang="fr-SN"/>
              <a:t>Certaines mises en forme, telles que le texte coloré ou l’ombrage de cellule, peuvent sembler attrayantes à l’écran mais ne pas apparaître comme vous vous y attendez en cas d’impression en noir et blanc. Vous souhaiterez peut-être également imprimer une feuille de calcul avec le quadrillage de façon que les données, les lignes et les colonnes ressortent mieux.</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Imprimer une ou plusieurs feuilles de calcul</a:t>
            </a:r>
            <a:endParaRPr/>
          </a:p>
        </p:txBody>
      </p:sp>
      <p:sp>
        <p:nvSpPr>
          <p:cNvPr id="198" name="Google Shape;198;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les feuilles de calcul à imprimer.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a:t>
            </a:r>
            <a:r>
              <a:rPr b="1" lang="fr-SN"/>
              <a:t>sur Fichier</a:t>
            </a:r>
            <a:r>
              <a:rPr lang="fr-SN"/>
              <a:t> &gt; </a:t>
            </a:r>
            <a:r>
              <a:rPr b="1" lang="fr-SN"/>
              <a:t>Imprimer,</a:t>
            </a:r>
            <a:r>
              <a:rPr lang="fr-SN"/>
              <a:t>ou appuyez sur Ctrl+P.</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sur le bouton </a:t>
            </a:r>
            <a:r>
              <a:rPr b="1" lang="fr-SN"/>
              <a:t>Imprimer</a:t>
            </a:r>
            <a:r>
              <a:rPr lang="fr-SN"/>
              <a:t> ou ajustez les </a:t>
            </a:r>
            <a:r>
              <a:rPr b="1" lang="fr-SN"/>
              <a:t>Paramètres</a:t>
            </a:r>
            <a:r>
              <a:rPr lang="fr-SN"/>
              <a:t> avant de cliquer sur </a:t>
            </a:r>
            <a:r>
              <a:rPr b="1" lang="fr-SN"/>
              <a:t>Imprimer</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6000"/>
              <a:buFont typeface="Calibri"/>
              <a:buNone/>
            </a:pPr>
            <a:r>
              <a:rPr b="1" lang="fr-SN" sz="6000"/>
              <a:t>Présentation</a:t>
            </a:r>
            <a:r>
              <a:rPr lang="fr-SN"/>
              <a:t> </a:t>
            </a:r>
            <a:endParaRPr/>
          </a:p>
        </p:txBody>
      </p:sp>
      <p:sp>
        <p:nvSpPr>
          <p:cNvPr id="91" name="Google Shape;91;p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2800"/>
              <a:buChar char="•"/>
            </a:pPr>
            <a:r>
              <a:rPr lang="fr-SN"/>
              <a:t>Excel simplifie l’utilisation des nombres. Excel facilite la saisie des données à l’aide de la fonctionnalité Remplissage automatique. Vous obtenez des suggestions de graphiques en fonction de vos données et pouvez créer ceux-ci d’un simple clic. Vous pouvez aussi épingler aisément des tendances et modèles à l’aide de barres de données, de codes couleur et d’icônes.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Imprimer un ou plusieurs classeurs</a:t>
            </a:r>
            <a:br>
              <a:rPr b="1" lang="fr-SN"/>
            </a:br>
            <a:endParaRPr/>
          </a:p>
        </p:txBody>
      </p:sp>
      <p:sp>
        <p:nvSpPr>
          <p:cNvPr id="204" name="Google Shape;204;p2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Tous les fichiers de classeur que vous souhaitez imprimer doivent être situés dans le même dossier.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sur </a:t>
            </a:r>
            <a:r>
              <a:rPr b="1" lang="fr-SN"/>
              <a:t>Fichier</a:t>
            </a:r>
            <a:r>
              <a:rPr lang="fr-SN"/>
              <a:t> &gt; </a:t>
            </a:r>
            <a:r>
              <a:rPr b="1" lang="fr-SN"/>
              <a:t>Ouvrir</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Maintenez la souris Ctrl sur le nom de chaque workbook à imprimer, puis cliquez sur </a:t>
            </a:r>
            <a:r>
              <a:rPr b="1" lang="fr-SN"/>
              <a:t>Imprimer.</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Imprimer tout ou partie d’une feuille de calcul</a:t>
            </a:r>
            <a:endParaRPr/>
          </a:p>
        </p:txBody>
      </p:sp>
      <p:sp>
        <p:nvSpPr>
          <p:cNvPr id="210" name="Google Shape;210;p2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Cliquez sur la feuille de calcul, puis sélectionnez la plage de données à imprimer.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sur </a:t>
            </a:r>
            <a:r>
              <a:rPr b="1" lang="fr-SN"/>
              <a:t>Fichier</a:t>
            </a:r>
            <a:r>
              <a:rPr lang="fr-SN"/>
              <a:t>, puis sur </a:t>
            </a:r>
            <a:r>
              <a:rPr b="1" lang="fr-SN"/>
              <a:t>Imprimer</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Sous </a:t>
            </a:r>
            <a:r>
              <a:rPr b="1" lang="fr-SN"/>
              <a:t>Paramètres, </a:t>
            </a:r>
            <a:r>
              <a:rPr lang="fr-SN"/>
              <a:t>cliquez sur la flèche en bas de Imprimer les </a:t>
            </a:r>
            <a:r>
              <a:rPr b="1" lang="fr-SN"/>
              <a:t>feuilles actives</a:t>
            </a:r>
            <a:r>
              <a:rPr lang="fr-SN"/>
              <a:t> et sélectionnez l’option appropriée.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sur </a:t>
            </a:r>
            <a:r>
              <a:rPr b="1" lang="fr-SN"/>
              <a:t>Imprimer</a:t>
            </a:r>
            <a:r>
              <a:rPr lang="fr-SN"/>
              <a:t>.</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pic>
        <p:nvPicPr>
          <p:cNvPr id="211" name="Google Shape;211;p21"/>
          <p:cNvPicPr preferRelativeResize="0"/>
          <p:nvPr>
            <p:ph idx="2" type="body"/>
          </p:nvPr>
        </p:nvPicPr>
        <p:blipFill rotWithShape="1">
          <a:blip r:embed="rId3">
            <a:alphaModFix/>
          </a:blip>
          <a:srcRect b="0" l="0" r="0" t="0"/>
          <a:stretch/>
        </p:blipFill>
        <p:spPr>
          <a:xfrm>
            <a:off x="7048500" y="2813844"/>
            <a:ext cx="3429000" cy="23749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Imprimer un tableau Excel</a:t>
            </a:r>
            <a:endParaRPr/>
          </a:p>
        </p:txBody>
      </p:sp>
      <p:sp>
        <p:nvSpPr>
          <p:cNvPr id="217" name="Google Shape;217;p2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Cliquez sur une cellule du tableau pour activer le tableau.</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sur </a:t>
            </a:r>
            <a:r>
              <a:rPr b="1" lang="fr-SN"/>
              <a:t>Fichier</a:t>
            </a:r>
            <a:r>
              <a:rPr lang="fr-SN"/>
              <a:t>, puis sur </a:t>
            </a:r>
            <a:r>
              <a:rPr b="1" lang="fr-SN"/>
              <a:t>Imprimer</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Sous </a:t>
            </a:r>
            <a:r>
              <a:rPr b="1" lang="fr-SN"/>
              <a:t>Paramètres</a:t>
            </a:r>
            <a:r>
              <a:rPr lang="fr-SN"/>
              <a:t>, cliquez sur la flèche en regard de </a:t>
            </a:r>
            <a:r>
              <a:rPr b="1" lang="fr-SN"/>
              <a:t>Imprimer les feuilles actives</a:t>
            </a:r>
            <a:r>
              <a:rPr lang="fr-SN"/>
              <a:t> et sélectionnez </a:t>
            </a:r>
            <a:r>
              <a:rPr b="1" lang="fr-SN"/>
              <a:t>Imprimer le tableau</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sur </a:t>
            </a:r>
            <a:r>
              <a:rPr b="1" lang="fr-SN"/>
              <a:t>Imprimer</a:t>
            </a:r>
            <a:r>
              <a:rPr lang="fr-SN"/>
              <a:t>.</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pic>
        <p:nvPicPr>
          <p:cNvPr id="218" name="Google Shape;218;p22"/>
          <p:cNvPicPr preferRelativeResize="0"/>
          <p:nvPr>
            <p:ph idx="2" type="body"/>
          </p:nvPr>
        </p:nvPicPr>
        <p:blipFill rotWithShape="1">
          <a:blip r:embed="rId3">
            <a:alphaModFix/>
          </a:blip>
          <a:srcRect b="0" l="0" r="0" t="0"/>
          <a:stretch/>
        </p:blipFill>
        <p:spPr>
          <a:xfrm>
            <a:off x="6832600" y="2280444"/>
            <a:ext cx="3860800" cy="34417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Imprimer un classeur dans un fichier</a:t>
            </a:r>
            <a:endParaRPr/>
          </a:p>
        </p:txBody>
      </p:sp>
      <p:sp>
        <p:nvSpPr>
          <p:cNvPr id="224" name="Google Shape;224;p2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a:bodyPr>
          <a:lstStyle/>
          <a:p>
            <a:pPr indent="-514350" lvl="0" marL="514350" rtl="0" algn="l">
              <a:lnSpc>
                <a:spcPct val="90000"/>
              </a:lnSpc>
              <a:spcBef>
                <a:spcPts val="0"/>
              </a:spcBef>
              <a:spcAft>
                <a:spcPts val="0"/>
              </a:spcAft>
              <a:buClr>
                <a:schemeClr val="dk1"/>
              </a:buClr>
              <a:buSzPct val="100000"/>
              <a:buFont typeface="Calibri"/>
              <a:buAutoNum type="arabicPeriod"/>
            </a:pPr>
            <a:r>
              <a:rPr lang="fr-SN"/>
              <a:t>Cliquez sur </a:t>
            </a:r>
            <a:r>
              <a:rPr b="1" lang="fr-SN"/>
              <a:t>Fichier</a:t>
            </a:r>
            <a:r>
              <a:rPr lang="fr-SN"/>
              <a:t>, puis sur </a:t>
            </a:r>
            <a:r>
              <a:rPr b="1" lang="fr-SN"/>
              <a:t>Imprimer</a:t>
            </a:r>
            <a:r>
              <a:rPr lang="fr-SN"/>
              <a:t>, ou appuyez sur Ctrl+P.</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Sous </a:t>
            </a:r>
            <a:r>
              <a:rPr b="1" lang="fr-SN"/>
              <a:t>Imprimante</a:t>
            </a:r>
            <a:r>
              <a:rPr lang="fr-SN"/>
              <a:t>, sélectionnez </a:t>
            </a:r>
            <a:r>
              <a:rPr b="1" lang="fr-SN"/>
              <a:t>Imprimer dans un fichier</a:t>
            </a:r>
            <a:r>
              <a:rPr lang="fr-SN"/>
              <a:t>.</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Cliquez </a:t>
            </a:r>
            <a:r>
              <a:rPr b="1" lang="fr-SN"/>
              <a:t>sur Imprimer.</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la </a:t>
            </a:r>
            <a:r>
              <a:rPr b="1" lang="fr-SN"/>
              <a:t>boîte de dialogue Enregistrer la sortie sous,</a:t>
            </a:r>
            <a:r>
              <a:rPr lang="fr-SN"/>
              <a:t> entrez un nom de fichier, puis cliquez sur </a:t>
            </a:r>
            <a:r>
              <a:rPr b="1" lang="fr-SN"/>
              <a:t>OK.</a:t>
            </a:r>
            <a:r>
              <a:rPr lang="fr-SN"/>
              <a:t> Le fichier est enregistré dans votre </a:t>
            </a:r>
            <a:r>
              <a:rPr i="1" lang="fr-SN"/>
              <a:t>dossier Documents</a:t>
            </a:r>
            <a:endParaRPr/>
          </a:p>
          <a:p>
            <a:pPr indent="-349885" lvl="0" marL="514350" rtl="0" algn="l">
              <a:lnSpc>
                <a:spcPct val="90000"/>
              </a:lnSpc>
              <a:spcBef>
                <a:spcPts val="1000"/>
              </a:spcBef>
              <a:spcAft>
                <a:spcPts val="0"/>
              </a:spcAft>
              <a:buClr>
                <a:schemeClr val="dk1"/>
              </a:buClr>
              <a:buSzPct val="100000"/>
              <a:buFont typeface="Calibri"/>
              <a:buNone/>
            </a:pPr>
            <a:r>
              <a:t/>
            </a:r>
            <a:endParaRPr/>
          </a:p>
        </p:txBody>
      </p:sp>
      <p:pic>
        <p:nvPicPr>
          <p:cNvPr id="225" name="Google Shape;225;p23"/>
          <p:cNvPicPr preferRelativeResize="0"/>
          <p:nvPr>
            <p:ph idx="2" type="body"/>
          </p:nvPr>
        </p:nvPicPr>
        <p:blipFill rotWithShape="1">
          <a:blip r:embed="rId3">
            <a:alphaModFix/>
          </a:blip>
          <a:srcRect b="0" l="0" r="0" t="0"/>
          <a:stretch/>
        </p:blipFill>
        <p:spPr>
          <a:xfrm>
            <a:off x="6909289" y="1977109"/>
            <a:ext cx="3543300" cy="3251200"/>
          </a:xfrm>
          <a:prstGeom prst="rect">
            <a:avLst/>
          </a:prstGeom>
          <a:noFill/>
          <a:ln>
            <a:noFill/>
          </a:ln>
        </p:spPr>
      </p:pic>
      <p:sp>
        <p:nvSpPr>
          <p:cNvPr id="226" name="Google Shape;226;p23"/>
          <p:cNvSpPr txBox="1"/>
          <p:nvPr/>
        </p:nvSpPr>
        <p:spPr>
          <a:xfrm>
            <a:off x="6540876" y="5514730"/>
            <a:ext cx="4783617"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SN" sz="1800">
                <a:solidFill>
                  <a:schemeClr val="dk1"/>
                </a:solidFill>
                <a:latin typeface="Calibri"/>
                <a:ea typeface="Calibri"/>
                <a:cs typeface="Calibri"/>
                <a:sym typeface="Calibri"/>
              </a:rPr>
              <a:t>Important : </a:t>
            </a:r>
            <a:r>
              <a:rPr lang="fr-SN" sz="1800">
                <a:solidFill>
                  <a:schemeClr val="dk1"/>
                </a:solidFill>
                <a:latin typeface="Calibri"/>
                <a:ea typeface="Calibri"/>
                <a:cs typeface="Calibri"/>
                <a:sym typeface="Calibri"/>
              </a:rPr>
              <a:t>Si vous imprimez le fichier enregistré</a:t>
            </a:r>
            <a:endParaRPr/>
          </a:p>
          <a:p>
            <a:pPr indent="0" lvl="0" marL="0" marR="0" rtl="0" algn="l">
              <a:spcBef>
                <a:spcPts val="0"/>
              </a:spcBef>
              <a:spcAft>
                <a:spcPts val="0"/>
              </a:spcAft>
              <a:buNone/>
            </a:pPr>
            <a:r>
              <a:rPr lang="fr-SN" sz="1800">
                <a:solidFill>
                  <a:schemeClr val="dk1"/>
                </a:solidFill>
                <a:latin typeface="Calibri"/>
                <a:ea typeface="Calibri"/>
                <a:cs typeface="Calibri"/>
                <a:sym typeface="Calibri"/>
              </a:rPr>
              <a:t> sur une autre imprimante, les coupures de page </a:t>
            </a:r>
            <a:endParaRPr/>
          </a:p>
          <a:p>
            <a:pPr indent="0" lvl="0" marL="0" marR="0" rtl="0" algn="l">
              <a:spcBef>
                <a:spcPts val="0"/>
              </a:spcBef>
              <a:spcAft>
                <a:spcPts val="0"/>
              </a:spcAft>
              <a:buNone/>
            </a:pPr>
            <a:r>
              <a:rPr lang="fr-SN" sz="1800">
                <a:solidFill>
                  <a:schemeClr val="dk1"/>
                </a:solidFill>
                <a:latin typeface="Calibri"/>
                <a:ea typeface="Calibri"/>
                <a:cs typeface="Calibri"/>
                <a:sym typeface="Calibri"/>
              </a:rPr>
              <a:t>et l’espacement des polices peuvent changer.</a:t>
            </a:r>
            <a:endParaRPr sz="180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Sélectionner le contenu de cellules dans Excel</a:t>
            </a:r>
            <a:endParaRPr/>
          </a:p>
        </p:txBody>
      </p:sp>
      <p:sp>
        <p:nvSpPr>
          <p:cNvPr id="232" name="Google Shape;232;p2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Cliquez sur une cellule pour la sélectionner. Vous pouvez également utiliser le clavier pour y accéder et la sélectionner.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Pour sélectionner une plage, sélectionnez une cellule, puis en appuyant sur le bouton gauche de la souris, faites glisser sur les autres cellules.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Vous pouvez également utiliser la combinaison clavier Maj+touches de direction.</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Pour sélectionner des cellules et plages de cellules non adjacentes, maintenez la touche Ctrl enfoncée, puis sélectionnez les cellules.</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Sélectionner une ou plusieurs lignes et colonnes</a:t>
            </a:r>
            <a:endParaRPr/>
          </a:p>
        </p:txBody>
      </p:sp>
      <p:sp>
        <p:nvSpPr>
          <p:cNvPr id="238" name="Google Shape;238;p2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Pour sélectionner une colonne entière, cliquez sur la lettre en haut de celle-ci. Vous pouvez également cliquer sur une cellule dans la colonne, puis appuyer sur Ctrl+Espace.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Pour sélectionner une ligne entière, cliquez sur le numéro à gauche de celle-ci. Vous pouvez également cliquer sur une cellule dans la ligne, puis appuyer sur Maj+Espace.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Pour sélectionner des lignes ou colonnes non adjacentes, maintenez la touche Ctrl enfoncée, puis sélectionnez les numéros de ligne ou lettres de colonne de votre choix.</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Sélectionner un tableau, une liste ou une feuille de calcul</a:t>
            </a:r>
            <a:endParaRPr/>
          </a:p>
        </p:txBody>
      </p:sp>
      <p:sp>
        <p:nvSpPr>
          <p:cNvPr id="244" name="Google Shape;244;p2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Pour sélectionner une liste ou un tableau, sélectionnez une cellule dans la liste ou le tableau, puis appuyez sur Ctrl+A.</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Pour sélectionner l’intégralité de la feuille de calcul, cliquez sur le bouton </a:t>
            </a:r>
            <a:r>
              <a:rPr b="1" lang="fr-SN"/>
              <a:t>Sélectionner tout</a:t>
            </a:r>
            <a:r>
              <a:rPr lang="fr-SN"/>
              <a:t> en haut à gauche.</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Figer des volets pour verrouiller des lignes et des colonnes</a:t>
            </a:r>
            <a:endParaRPr/>
          </a:p>
        </p:txBody>
      </p:sp>
      <p:sp>
        <p:nvSpPr>
          <p:cNvPr id="250" name="Google Shape;250;p2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Pour garder une zone visible lorsque vous faites défiler une feuille de calcul, accédez à l’onglet </a:t>
            </a:r>
            <a:r>
              <a:rPr b="1" lang="fr-SN"/>
              <a:t>Affichage</a:t>
            </a:r>
            <a:r>
              <a:rPr lang="fr-SN"/>
              <a:t>, où vous pouvez </a:t>
            </a:r>
            <a:r>
              <a:rPr b="1" lang="fr-SN"/>
              <a:t>figer des volets</a:t>
            </a:r>
            <a:r>
              <a:rPr lang="fr-SN"/>
              <a:t> pour verrouiller des lignes et des colonnes spécifiques, ou </a:t>
            </a:r>
            <a:r>
              <a:rPr b="1" lang="fr-SN"/>
              <a:t>fractionner</a:t>
            </a:r>
            <a:r>
              <a:rPr lang="fr-SN"/>
              <a:t> des volets pour créer des fenêtres séparées au sein d’une même feuille de calcul.</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Figer des lignes ou des colonnes</a:t>
            </a:r>
            <a:endParaRPr/>
          </a:p>
        </p:txBody>
      </p:sp>
      <p:sp>
        <p:nvSpPr>
          <p:cNvPr id="256" name="Google Shape;256;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dk1"/>
              </a:buClr>
              <a:buSzPct val="100000"/>
              <a:buNone/>
            </a:pPr>
            <a:r>
              <a:rPr b="1" lang="fr-SN"/>
              <a:t>Figer la première colonne</a:t>
            </a:r>
            <a:r>
              <a:rPr lang="fr-SN"/>
              <a:t> </a:t>
            </a:r>
            <a:endParaRPr/>
          </a:p>
          <a:p>
            <a:pPr indent="-228600" lvl="0" marL="228600" rtl="0" algn="l">
              <a:lnSpc>
                <a:spcPct val="90000"/>
              </a:lnSpc>
              <a:spcBef>
                <a:spcPts val="1000"/>
              </a:spcBef>
              <a:spcAft>
                <a:spcPts val="0"/>
              </a:spcAft>
              <a:buClr>
                <a:schemeClr val="dk1"/>
              </a:buClr>
              <a:buSzPct val="100000"/>
              <a:buChar char="•"/>
            </a:pPr>
            <a:r>
              <a:rPr lang="fr-SN"/>
              <a:t>Sélectionnez </a:t>
            </a:r>
            <a:r>
              <a:rPr b="1" lang="fr-SN"/>
              <a:t>Affichage</a:t>
            </a:r>
            <a:r>
              <a:rPr lang="fr-SN"/>
              <a:t>&gt; </a:t>
            </a:r>
            <a:r>
              <a:rPr b="1" lang="fr-SN"/>
              <a:t>Figer les volets</a:t>
            </a:r>
            <a:r>
              <a:rPr lang="fr-SN"/>
              <a:t> &gt; </a:t>
            </a:r>
            <a:r>
              <a:rPr b="1" lang="fr-SN"/>
              <a:t>Figer la première colonne</a:t>
            </a:r>
            <a:r>
              <a:rPr lang="fr-SN"/>
              <a:t>.</a:t>
            </a:r>
            <a:endParaRPr/>
          </a:p>
          <a:p>
            <a:pPr indent="-228600" lvl="0" marL="228600" rtl="0" algn="l">
              <a:lnSpc>
                <a:spcPct val="90000"/>
              </a:lnSpc>
              <a:spcBef>
                <a:spcPts val="1000"/>
              </a:spcBef>
              <a:spcAft>
                <a:spcPts val="0"/>
              </a:spcAft>
              <a:buClr>
                <a:schemeClr val="dk1"/>
              </a:buClr>
              <a:buSzPct val="100000"/>
              <a:buChar char="•"/>
            </a:pPr>
            <a:r>
              <a:rPr lang="fr-SN"/>
              <a:t>            La ligne pâle qui s’affiche entre la colonne A et B indique que la première colonne est figée.</a:t>
            </a:r>
            <a:endParaRPr/>
          </a:p>
          <a:p>
            <a:pPr indent="0" lvl="0" marL="0" rtl="0" algn="l">
              <a:lnSpc>
                <a:spcPct val="90000"/>
              </a:lnSpc>
              <a:spcBef>
                <a:spcPts val="1000"/>
              </a:spcBef>
              <a:spcAft>
                <a:spcPts val="0"/>
              </a:spcAft>
              <a:buClr>
                <a:schemeClr val="dk1"/>
              </a:buClr>
              <a:buSzPct val="100000"/>
              <a:buNone/>
            </a:pPr>
            <a:r>
              <a:rPr b="1" lang="fr-SN"/>
              <a:t>Figeons les deux premières colonnes</a:t>
            </a:r>
            <a:r>
              <a:rPr lang="fr-SN"/>
              <a:t>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la troisième colonne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a:t>
            </a:r>
            <a:r>
              <a:rPr b="1" lang="fr-SN"/>
              <a:t>Affichage</a:t>
            </a:r>
            <a:r>
              <a:rPr lang="fr-SN"/>
              <a:t>&gt;</a:t>
            </a:r>
            <a:r>
              <a:rPr b="1" lang="fr-SN"/>
              <a:t>Figer les volets</a:t>
            </a:r>
            <a:r>
              <a:rPr lang="fr-SN"/>
              <a:t>&gt; </a:t>
            </a:r>
            <a:r>
              <a:rPr b="1" lang="fr-SN"/>
              <a:t>Figer les volets</a:t>
            </a:r>
            <a:r>
              <a:rPr lang="fr-SN"/>
              <a:t>.</a:t>
            </a:r>
            <a:endParaRPr/>
          </a:p>
          <a:p>
            <a:pPr indent="0" lvl="0" marL="0" rtl="0" algn="l">
              <a:lnSpc>
                <a:spcPct val="90000"/>
              </a:lnSpc>
              <a:spcBef>
                <a:spcPts val="1000"/>
              </a:spcBef>
              <a:spcAft>
                <a:spcPts val="0"/>
              </a:spcAft>
              <a:buClr>
                <a:schemeClr val="dk1"/>
              </a:buClr>
              <a:buSzPct val="100000"/>
              <a:buNone/>
            </a:pPr>
            <a:r>
              <a:rPr b="1" lang="fr-SN"/>
              <a:t>Figer des colonnes et des lignes</a:t>
            </a:r>
            <a:r>
              <a:rPr lang="fr-SN"/>
              <a:t>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la cellule sous les lignes et à droite des colonnes que vous voulez garder visibles lors du défilement.</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a:t>
            </a:r>
            <a:r>
              <a:rPr b="1" lang="fr-SN"/>
              <a:t>Affichage</a:t>
            </a:r>
            <a:r>
              <a:rPr lang="fr-SN"/>
              <a:t> &gt; </a:t>
            </a:r>
            <a:r>
              <a:rPr b="1" lang="fr-SN"/>
              <a:t>Figer les volets</a:t>
            </a:r>
            <a:r>
              <a:rPr lang="fr-SN"/>
              <a:t> &gt; </a:t>
            </a:r>
            <a:r>
              <a:rPr b="1" lang="fr-SN"/>
              <a:t>Figer les volets</a:t>
            </a:r>
            <a:r>
              <a:rPr lang="fr-SN"/>
              <a:t>.</a:t>
            </a:r>
            <a:endParaRPr/>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Libérer des lignes ou des colonnes</a:t>
            </a:r>
            <a:endParaRPr/>
          </a:p>
        </p:txBody>
      </p:sp>
      <p:sp>
        <p:nvSpPr>
          <p:cNvPr id="262" name="Google Shape;262;p2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Sous l’onglet </a:t>
            </a:r>
            <a:r>
              <a:rPr b="1" lang="fr-SN"/>
              <a:t>Affichage</a:t>
            </a:r>
            <a:r>
              <a:rPr lang="fr-SN"/>
              <a:t>, sous </a:t>
            </a:r>
            <a:r>
              <a:rPr b="1" lang="fr-SN"/>
              <a:t>Fenêtre</a:t>
            </a:r>
            <a:r>
              <a:rPr lang="fr-SN"/>
              <a:t>, sélectionnez </a:t>
            </a:r>
            <a:r>
              <a:rPr b="1" lang="fr-SN"/>
              <a:t>Libérer les volets</a:t>
            </a:r>
            <a:endParaRPr/>
          </a:p>
          <a:p>
            <a:pPr indent="0" lvl="0" marL="0" rtl="0" algn="l">
              <a:lnSpc>
                <a:spcPct val="90000"/>
              </a:lnSpc>
              <a:spcBef>
                <a:spcPts val="1000"/>
              </a:spcBef>
              <a:spcAft>
                <a:spcPts val="0"/>
              </a:spcAft>
              <a:buClr>
                <a:schemeClr val="dk1"/>
              </a:buClr>
              <a:buSzPts val="2800"/>
              <a:buNone/>
            </a:pPr>
            <a:r>
              <a:rPr b="1" lang="fr-SN"/>
              <a:t>Remarque : </a:t>
            </a:r>
            <a:r>
              <a:rPr lang="fr-SN"/>
              <a:t>Si l’onglet </a:t>
            </a:r>
            <a:r>
              <a:rPr b="1" lang="fr-SN"/>
              <a:t>Affichage</a:t>
            </a:r>
            <a:r>
              <a:rPr lang="fr-SN"/>
              <a:t> n’est pas visible, c’est probablement parce que vous utilisez Excel Starter. Toutes les fonctionnalités ne sont pas pris en charge dans Excel Starter.</a:t>
            </a:r>
            <a:endParaRPr/>
          </a:p>
        </p:txBody>
      </p:sp>
      <p:pic>
        <p:nvPicPr>
          <p:cNvPr id="263" name="Google Shape;263;p29"/>
          <p:cNvPicPr preferRelativeResize="0"/>
          <p:nvPr>
            <p:ph idx="2" type="body"/>
          </p:nvPr>
        </p:nvPicPr>
        <p:blipFill rotWithShape="1">
          <a:blip r:embed="rId3">
            <a:alphaModFix/>
          </a:blip>
          <a:srcRect b="0" l="0" r="0" t="0"/>
          <a:stretch/>
        </p:blipFill>
        <p:spPr>
          <a:xfrm>
            <a:off x="7029450" y="2686844"/>
            <a:ext cx="3467100" cy="2628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3"/>
          <p:cNvPicPr preferRelativeResize="0"/>
          <p:nvPr>
            <p:ph idx="4294967295" type="body"/>
          </p:nvPr>
        </p:nvPicPr>
        <p:blipFill rotWithShape="1">
          <a:blip r:embed="rId3">
            <a:alphaModFix/>
          </a:blip>
          <a:srcRect b="12915" l="21338" r="23254" t="13863"/>
          <a:stretch/>
        </p:blipFill>
        <p:spPr>
          <a:xfrm>
            <a:off x="3727450" y="0"/>
            <a:ext cx="8164512" cy="6743407"/>
          </a:xfrm>
          <a:prstGeom prst="rect">
            <a:avLst/>
          </a:prstGeom>
          <a:noFill/>
          <a:ln>
            <a:noFill/>
          </a:ln>
        </p:spPr>
      </p:pic>
      <p:sp>
        <p:nvSpPr>
          <p:cNvPr id="97" name="Google Shape;97;p3"/>
          <p:cNvSpPr txBox="1"/>
          <p:nvPr/>
        </p:nvSpPr>
        <p:spPr>
          <a:xfrm>
            <a:off x="300038" y="3105834"/>
            <a:ext cx="263597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fr-SN" sz="3600" u="none" cap="none" strike="noStrike">
                <a:solidFill>
                  <a:schemeClr val="dk1"/>
                </a:solidFill>
                <a:latin typeface="Calibri"/>
                <a:ea typeface="Calibri"/>
                <a:cs typeface="Calibri"/>
                <a:sym typeface="Calibri"/>
              </a:rPr>
              <a:t>Présentation</a:t>
            </a:r>
            <a:r>
              <a:rPr b="0" i="0" lang="fr-SN" sz="3600" u="none" cap="none" strike="noStrike">
                <a:solidFill>
                  <a:schemeClr val="dk1"/>
                </a:solidFill>
                <a:latin typeface="Calibri"/>
                <a:ea typeface="Calibri"/>
                <a:cs typeface="Calibri"/>
                <a:sym typeface="Calibri"/>
              </a:rPr>
              <a:t>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Masquer ou afficher des lignes ou des colonnes</a:t>
            </a:r>
            <a:endParaRPr/>
          </a:p>
        </p:txBody>
      </p:sp>
      <p:sp>
        <p:nvSpPr>
          <p:cNvPr id="269" name="Google Shape;269;p3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Masquez ou affichez des colonnes dans votre feuille de calcul afin d’afficher uniquement les données que vous devez afficher ou imprimer.</a:t>
            </a:r>
            <a:endParaRPr/>
          </a:p>
          <a:p>
            <a:pPr indent="0" lvl="0" marL="0" rtl="0" algn="l">
              <a:lnSpc>
                <a:spcPct val="90000"/>
              </a:lnSpc>
              <a:spcBef>
                <a:spcPts val="1000"/>
              </a:spcBef>
              <a:spcAft>
                <a:spcPts val="0"/>
              </a:spcAft>
              <a:buClr>
                <a:schemeClr val="dk1"/>
              </a:buClr>
              <a:buSzPts val="2800"/>
              <a:buNone/>
            </a:pPr>
            <a:r>
              <a:rPr b="1" lang="fr-SN"/>
              <a:t>Masquer des colonnes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une ou plusieurs colonnes, puis appuyez sur la touche Ctrl pour sélectionner des colonnes supplémentaires qui ne sont pas adjacentes.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avec le bouton droit sur les colonnes sélectionnées, puis sélectionnez </a:t>
            </a:r>
            <a:r>
              <a:rPr b="1" lang="fr-SN"/>
              <a:t>Masquer</a:t>
            </a:r>
            <a:r>
              <a:rPr lang="fr-SN"/>
              <a:t>.</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b="1" lang="fr-SN"/>
              <a:t>Modifier la largeur de colonne et la hauteur de ligne dans Excel</a:t>
            </a:r>
            <a:endParaRPr/>
          </a:p>
        </p:txBody>
      </p:sp>
      <p:sp>
        <p:nvSpPr>
          <p:cNvPr id="275" name="Google Shape;275;p3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Redimensionner des lignes</a:t>
            </a:r>
            <a:endParaRPr/>
          </a:p>
        </p:txBody>
      </p:sp>
      <p:sp>
        <p:nvSpPr>
          <p:cNvPr id="281" name="Google Shape;281;p3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une ligne ou une plage de lignes.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Sous l’onglet </a:t>
            </a:r>
            <a:r>
              <a:rPr b="1" lang="fr-SN"/>
              <a:t>Accueil</a:t>
            </a:r>
            <a:r>
              <a:rPr lang="fr-SN"/>
              <a:t>, sélectionnez </a:t>
            </a:r>
            <a:r>
              <a:rPr b="1" lang="fr-SN"/>
              <a:t>Format</a:t>
            </a:r>
            <a:r>
              <a:rPr lang="fr-SN"/>
              <a:t> &gt; </a:t>
            </a:r>
            <a:r>
              <a:rPr b="1" lang="fr-SN"/>
              <a:t>hauteur de ligne</a:t>
            </a:r>
            <a:r>
              <a:rPr lang="fr-SN"/>
              <a:t> (ou </a:t>
            </a:r>
            <a:r>
              <a:rPr b="1" lang="fr-SN"/>
              <a:t>Hauteur de ligne</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Entrez la hauteur de ligne, puis sélectionnez </a:t>
            </a:r>
            <a:r>
              <a:rPr b="1" lang="fr-SN"/>
              <a:t>OK</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Redimensionner les colonnes</a:t>
            </a:r>
            <a:endParaRPr/>
          </a:p>
        </p:txBody>
      </p:sp>
      <p:sp>
        <p:nvSpPr>
          <p:cNvPr id="287" name="Google Shape;287;p3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une colonne ou une plage de colonnes.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Sous l’onglet </a:t>
            </a:r>
            <a:r>
              <a:rPr b="1" lang="fr-SN"/>
              <a:t>Accueil</a:t>
            </a:r>
            <a:r>
              <a:rPr lang="fr-SN"/>
              <a:t> , sélectionnez </a:t>
            </a:r>
            <a:r>
              <a:rPr b="1" lang="fr-SN"/>
              <a:t>Format</a:t>
            </a:r>
            <a:r>
              <a:rPr lang="fr-SN"/>
              <a:t> &gt; </a:t>
            </a:r>
            <a:r>
              <a:rPr b="1" lang="fr-SN"/>
              <a:t>de colonne </a:t>
            </a:r>
            <a:r>
              <a:rPr lang="fr-SN"/>
              <a:t>(ou </a:t>
            </a:r>
            <a:r>
              <a:rPr b="1" lang="fr-SN"/>
              <a:t>Hauteur de colonne</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Entrez la largeur de colonne, puis sélectionnez </a:t>
            </a:r>
            <a:r>
              <a:rPr b="1" lang="fr-SN"/>
              <a:t>OK</a:t>
            </a:r>
            <a:r>
              <a:rPr lang="fr-SN"/>
              <a:t>.</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Afficher des colonnes</a:t>
            </a:r>
            <a:endParaRPr/>
          </a:p>
        </p:txBody>
      </p:sp>
      <p:sp>
        <p:nvSpPr>
          <p:cNvPr id="293" name="Google Shape;293;p3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Sélectionnez les colonnes adjacentes aux colonnes masquées.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Cliquez avec le bouton droit sur les colonnes sélectionnées, puis sélectionnez </a:t>
            </a:r>
            <a:r>
              <a:rPr b="1" lang="fr-SN"/>
              <a:t>Afficher</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    Vous pouvez aussi double-cliquer sur la ligne double entre les deux colonnes, à l’emplacement où se trouvent des colonnes masquées.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Déplacer ou copier des cellules et le contenu de cellules</a:t>
            </a:r>
            <a:endParaRPr/>
          </a:p>
        </p:txBody>
      </p:sp>
      <p:sp>
        <p:nvSpPr>
          <p:cNvPr id="299" name="Google Shape;299;p3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Utilisez </a:t>
            </a:r>
            <a:r>
              <a:rPr b="1" lang="fr-SN"/>
              <a:t>Couper</a:t>
            </a:r>
            <a:r>
              <a:rPr lang="fr-SN"/>
              <a:t>, </a:t>
            </a:r>
            <a:r>
              <a:rPr b="1" lang="fr-SN"/>
              <a:t>Copier</a:t>
            </a:r>
            <a:r>
              <a:rPr lang="fr-SN"/>
              <a:t> et </a:t>
            </a:r>
            <a:r>
              <a:rPr b="1" lang="fr-SN"/>
              <a:t>Coller</a:t>
            </a:r>
            <a:r>
              <a:rPr lang="fr-SN"/>
              <a:t> pour déplacer ou copier le contenu des cellules. Ou copiez des contenus ou des attributs spécifiques à partir des cellules. Par exemple, copiez la valeur résultante d’une formule sans copier la formule, ou copiez uniquement la formule.</a:t>
            </a:r>
            <a:endParaRPr/>
          </a:p>
          <a:p>
            <a:pPr indent="-228600" lvl="0" marL="228600" rtl="0" algn="l">
              <a:lnSpc>
                <a:spcPct val="90000"/>
              </a:lnSpc>
              <a:spcBef>
                <a:spcPts val="1000"/>
              </a:spcBef>
              <a:spcAft>
                <a:spcPts val="0"/>
              </a:spcAft>
              <a:buClr>
                <a:schemeClr val="dk1"/>
              </a:buClr>
              <a:buSzPts val="2800"/>
              <a:buChar char="•"/>
            </a:pPr>
            <a:r>
              <a:rPr lang="fr-SN"/>
              <a:t>Lorsque vous déplacez ou copiez une cellule, Excel déplace ou copie la cellule avec ses formules et les valeurs qui en résultent, son format et ses commentaires. </a:t>
            </a:r>
            <a:endParaRPr/>
          </a:p>
          <a:p>
            <a:pPr indent="-228600" lvl="0" marL="228600" rtl="0" algn="l">
              <a:lnSpc>
                <a:spcPct val="90000"/>
              </a:lnSpc>
              <a:spcBef>
                <a:spcPts val="1000"/>
              </a:spcBef>
              <a:spcAft>
                <a:spcPts val="0"/>
              </a:spcAft>
              <a:buClr>
                <a:schemeClr val="dk1"/>
              </a:buClr>
              <a:buSzPts val="2800"/>
              <a:buChar char="•"/>
            </a:pPr>
            <a:r>
              <a:rPr lang="fr-SN"/>
              <a:t>Vous pouvez déplacer des cellules dans Excel par glisser-déplacer ou à l’aide des commandes </a:t>
            </a:r>
            <a:r>
              <a:rPr b="1" lang="fr-SN"/>
              <a:t>Couper</a:t>
            </a:r>
            <a:r>
              <a:rPr lang="fr-SN"/>
              <a:t> et </a:t>
            </a:r>
            <a:r>
              <a:rPr b="1" lang="fr-SN"/>
              <a:t>Coller</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Déplacer des cellules par glisser-déplacer</a:t>
            </a:r>
            <a:r>
              <a:rPr lang="fr-SN"/>
              <a:t> </a:t>
            </a:r>
            <a:endParaRPr/>
          </a:p>
        </p:txBody>
      </p:sp>
      <p:sp>
        <p:nvSpPr>
          <p:cNvPr id="305" name="Google Shape;305;p3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la cellule ou la plage de cellules à déplacer ou à copier.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Pointez sur la bordure de la sélection</a:t>
            </a:r>
            <a:endParaRPr/>
          </a:p>
          <a:p>
            <a:pPr indent="-336550" lvl="0" marL="514350" rtl="0" algn="l">
              <a:lnSpc>
                <a:spcPct val="90000"/>
              </a:lnSpc>
              <a:spcBef>
                <a:spcPts val="1000"/>
              </a:spcBef>
              <a:spcAft>
                <a:spcPts val="0"/>
              </a:spcAft>
              <a:buClr>
                <a:schemeClr val="dk1"/>
              </a:buClr>
              <a:buSzPts val="2800"/>
              <a:buFont typeface="Calibri"/>
              <a:buNone/>
            </a:pPr>
            <a:r>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Lorsque le pointeur se transforme en pointeur de déplacement faites glisser la cellule ou la plage de cellules vers un autre emplacement.</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3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Déplacer des cellules par couper-coller</a:t>
            </a:r>
            <a:endParaRPr/>
          </a:p>
        </p:txBody>
      </p:sp>
      <p:sp>
        <p:nvSpPr>
          <p:cNvPr id="311" name="Google Shape;311;p3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une cellule ou une plage de cellules.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Accueil</a:t>
            </a:r>
            <a:r>
              <a:rPr lang="fr-SN"/>
              <a:t> &gt; </a:t>
            </a:r>
            <a:r>
              <a:rPr b="1" lang="fr-SN"/>
              <a:t>Couper o</a:t>
            </a:r>
            <a:r>
              <a:rPr lang="fr-SN"/>
              <a:t>u appuyez sur Ctrl+X.</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la cellule vers laquelle vous voulez déplacer les données.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&gt;Coller </a:t>
            </a:r>
            <a:r>
              <a:rPr lang="fr-SN"/>
              <a:t>ou appuyez sur Ctrl+V.</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3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Copier des cellules à l’aide de Copier et coller</a:t>
            </a:r>
            <a:r>
              <a:rPr lang="fr-SN"/>
              <a:t> </a:t>
            </a:r>
            <a:br>
              <a:rPr lang="fr-SN"/>
            </a:br>
            <a:endParaRPr/>
          </a:p>
        </p:txBody>
      </p:sp>
      <p:sp>
        <p:nvSpPr>
          <p:cNvPr id="317" name="Google Shape;317;p3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la cellule ou la plage de cellules.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Copier</a:t>
            </a:r>
            <a:r>
              <a:rPr lang="fr-SN"/>
              <a:t> ou appuyez sur Ctrl+C.</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Coller</a:t>
            </a:r>
            <a:r>
              <a:rPr lang="fr-SN"/>
              <a:t> ou appuyez sur Ctrl+V.</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3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Entrer des données</a:t>
            </a:r>
            <a:r>
              <a:rPr lang="fr-SN"/>
              <a:t> </a:t>
            </a:r>
            <a:endParaRPr/>
          </a:p>
        </p:txBody>
      </p:sp>
      <p:sp>
        <p:nvSpPr>
          <p:cNvPr id="323" name="Google Shape;323;p3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Pour entrer manuellement des données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une cellule vide telle que A1, puis tapez du texte ou un nombre.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Appuyez sur </a:t>
            </a:r>
            <a:r>
              <a:rPr b="1" lang="fr-SN"/>
              <a:t>Entrée</a:t>
            </a:r>
            <a:r>
              <a:rPr lang="fr-SN"/>
              <a:t> ou </a:t>
            </a:r>
            <a:r>
              <a:rPr b="1" lang="fr-SN"/>
              <a:t>Tab</a:t>
            </a:r>
            <a:r>
              <a:rPr lang="fr-SN"/>
              <a:t> pour activer la cellule suivante.</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24" name="Google Shape;324;p39"/>
          <p:cNvPicPr preferRelativeResize="0"/>
          <p:nvPr>
            <p:ph idx="2" type="body"/>
          </p:nvPr>
        </p:nvPicPr>
        <p:blipFill rotWithShape="1">
          <a:blip r:embed="rId3">
            <a:alphaModFix/>
          </a:blip>
          <a:srcRect b="0" l="0" r="0" t="0"/>
          <a:stretch/>
        </p:blipFill>
        <p:spPr>
          <a:xfrm>
            <a:off x="6019800" y="2511000"/>
            <a:ext cx="6010275" cy="1836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4"/>
          <p:cNvPicPr preferRelativeResize="0"/>
          <p:nvPr/>
        </p:nvPicPr>
        <p:blipFill rotWithShape="1">
          <a:blip r:embed="rId3">
            <a:alphaModFix/>
          </a:blip>
          <a:srcRect b="32500" l="14496" r="16101" t="13540"/>
          <a:stretch/>
        </p:blipFill>
        <p:spPr>
          <a:xfrm>
            <a:off x="1714774" y="1071563"/>
            <a:ext cx="10143852" cy="4929187"/>
          </a:xfrm>
          <a:prstGeom prst="rect">
            <a:avLst/>
          </a:prstGeom>
          <a:noFill/>
          <a:ln>
            <a:noFill/>
          </a:ln>
        </p:spPr>
      </p:pic>
      <p:sp>
        <p:nvSpPr>
          <p:cNvPr id="103" name="Google Shape;103;p4"/>
          <p:cNvSpPr txBox="1"/>
          <p:nvPr/>
        </p:nvSpPr>
        <p:spPr>
          <a:xfrm>
            <a:off x="328604" y="3105834"/>
            <a:ext cx="2347502"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SN" sz="3600">
                <a:solidFill>
                  <a:schemeClr val="dk1"/>
                </a:solidFill>
                <a:latin typeface="Calibri"/>
                <a:ea typeface="Calibri"/>
                <a:cs typeface="Calibri"/>
                <a:sym typeface="Calibri"/>
              </a:rPr>
              <a:t>Démarrage</a:t>
            </a:r>
            <a:r>
              <a:rPr lang="fr-SN" sz="3600">
                <a:solidFill>
                  <a:schemeClr val="dk1"/>
                </a:solidFill>
                <a:latin typeface="Calibri"/>
                <a:ea typeface="Calibri"/>
                <a:cs typeface="Calibri"/>
                <a:sym typeface="Calibri"/>
              </a:rPr>
              <a:t>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Entrer des données</a:t>
            </a:r>
            <a:r>
              <a:rPr lang="fr-SN"/>
              <a:t> </a:t>
            </a:r>
            <a:endParaRPr/>
          </a:p>
        </p:txBody>
      </p:sp>
      <p:sp>
        <p:nvSpPr>
          <p:cNvPr id="330" name="Google Shape;330;p4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Pour remplir une série de données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Entrez le début de la série dans deux cellules (par exemple, Janvier et Février, 2014 et 2015, etc.).</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les deux cellules contenant la série, puis faites glisser la poignée de recopie sur les cellules ou vers le bas.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31" name="Google Shape;331;p40"/>
          <p:cNvPicPr preferRelativeResize="0"/>
          <p:nvPr>
            <p:ph idx="2" type="body"/>
          </p:nvPr>
        </p:nvPicPr>
        <p:blipFill rotWithShape="1">
          <a:blip r:embed="rId3">
            <a:alphaModFix/>
          </a:blip>
          <a:srcRect b="0" l="0" r="0" t="0"/>
          <a:stretch/>
        </p:blipFill>
        <p:spPr>
          <a:xfrm>
            <a:off x="6743700" y="3340894"/>
            <a:ext cx="4038600" cy="13208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4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Enregistrer votre classeur sur OneDrive</a:t>
            </a:r>
            <a:endParaRPr/>
          </a:p>
        </p:txBody>
      </p:sp>
      <p:sp>
        <p:nvSpPr>
          <p:cNvPr id="337" name="Google Shape;337;p4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SN"/>
              <a:t> Excel</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4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Enregistrer un classeur sur OneDrive</a:t>
            </a:r>
            <a:r>
              <a:rPr lang="fr-SN"/>
              <a:t> </a:t>
            </a:r>
            <a:endParaRPr/>
          </a:p>
        </p:txBody>
      </p:sp>
      <p:sp>
        <p:nvSpPr>
          <p:cNvPr id="343" name="Google Shape;343;p4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dk1"/>
              </a:buClr>
              <a:buSzPct val="100000"/>
              <a:buNone/>
            </a:pPr>
            <a:r>
              <a:rPr lang="fr-SN"/>
              <a:t>Enregistrez un classeur sur OneDrive afin de pouvoir y accéder à partir de différents appareils, le partager et collaborer avec d’autres personnes.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Sélectionnez </a:t>
            </a:r>
            <a:r>
              <a:rPr b="1" lang="fr-SN"/>
              <a:t>Fichier</a:t>
            </a:r>
            <a:r>
              <a:rPr lang="fr-SN"/>
              <a:t> &gt; </a:t>
            </a:r>
            <a:r>
              <a:rPr b="1" lang="fr-SN"/>
              <a:t>Enregistrer sous</a:t>
            </a:r>
            <a:r>
              <a:rPr lang="fr-SN"/>
              <a:t>.</a:t>
            </a:r>
            <a:endParaRPr/>
          </a:p>
          <a:p>
            <a:pPr indent="-228600" lvl="1" marL="685800" rtl="0" algn="l">
              <a:lnSpc>
                <a:spcPct val="90000"/>
              </a:lnSpc>
              <a:spcBef>
                <a:spcPts val="500"/>
              </a:spcBef>
              <a:spcAft>
                <a:spcPts val="0"/>
              </a:spcAft>
              <a:buClr>
                <a:schemeClr val="dk1"/>
              </a:buClr>
              <a:buSzPct val="100000"/>
              <a:buChar char="•"/>
            </a:pPr>
            <a:r>
              <a:rPr lang="fr-SN"/>
              <a:t>Pour un compte scolaire ou professionnel, sélectionnez </a:t>
            </a:r>
            <a:br>
              <a:rPr lang="fr-SN"/>
            </a:br>
            <a:r>
              <a:rPr b="1" lang="fr-SN"/>
              <a:t>OneDrive – &lt;Nom de l'entreprise&gt;</a:t>
            </a:r>
            <a:r>
              <a:rPr lang="fr-SN"/>
              <a:t>.</a:t>
            </a:r>
            <a:endParaRPr/>
          </a:p>
          <a:p>
            <a:pPr indent="-228600" lvl="1" marL="685800" rtl="0" algn="l">
              <a:lnSpc>
                <a:spcPct val="90000"/>
              </a:lnSpc>
              <a:spcBef>
                <a:spcPts val="500"/>
              </a:spcBef>
              <a:spcAft>
                <a:spcPts val="0"/>
              </a:spcAft>
              <a:buClr>
                <a:schemeClr val="dk1"/>
              </a:buClr>
              <a:buSzPct val="100000"/>
              <a:buChar char="•"/>
            </a:pPr>
            <a:r>
              <a:rPr lang="fr-SN"/>
              <a:t>Pour les fichiers personnels, sélectionnez </a:t>
            </a:r>
            <a:br>
              <a:rPr lang="fr-SN"/>
            </a:br>
            <a:r>
              <a:rPr b="1" lang="fr-SN"/>
              <a:t>OneDrive – Personnel</a:t>
            </a:r>
            <a:r>
              <a:rPr lang="fr-SN"/>
              <a:t>.</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Entrez un nom de fichier, puis sélectionnez </a:t>
            </a:r>
            <a:r>
              <a:rPr b="1" lang="fr-SN"/>
              <a:t>Enregistrer</a:t>
            </a:r>
            <a:r>
              <a:rPr lang="fr-SN"/>
              <a:t>.</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344" name="Google Shape;344;p42"/>
          <p:cNvPicPr preferRelativeResize="0"/>
          <p:nvPr>
            <p:ph idx="2" type="body"/>
          </p:nvPr>
        </p:nvPicPr>
        <p:blipFill rotWithShape="1">
          <a:blip r:embed="rId3">
            <a:alphaModFix/>
          </a:blip>
          <a:srcRect b="0" l="0" r="0" t="0"/>
          <a:stretch/>
        </p:blipFill>
        <p:spPr>
          <a:xfrm>
            <a:off x="6499225" y="2525294"/>
            <a:ext cx="5221772" cy="30240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Analyser et mettre en forme</a:t>
            </a:r>
            <a:br>
              <a:rPr b="1" lang="fr-SN"/>
            </a:br>
            <a:endParaRPr/>
          </a:p>
        </p:txBody>
      </p:sp>
      <p:sp>
        <p:nvSpPr>
          <p:cNvPr id="350" name="Google Shape;350;p4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SN"/>
              <a:t>Excel</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Remplir automatiquement une colonne avec le remplissage instantané</a:t>
            </a:r>
            <a:endParaRPr/>
          </a:p>
        </p:txBody>
      </p:sp>
      <p:sp>
        <p:nvSpPr>
          <p:cNvPr id="356" name="Google Shape;356;p4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90000"/>
              </a:lnSpc>
              <a:spcBef>
                <a:spcPts val="0"/>
              </a:spcBef>
              <a:spcAft>
                <a:spcPts val="0"/>
              </a:spcAft>
              <a:buClr>
                <a:schemeClr val="dk1"/>
              </a:buClr>
              <a:buSzPct val="100000"/>
              <a:buNone/>
            </a:pPr>
            <a:r>
              <a:rPr lang="fr-SN"/>
              <a:t>Par exemple, remplissez automatiquement une colonne Prénom à partir d’une colonne de Nom complet.</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la cellule sous Prénom, tapez Josephine, puis appuyez sur Entrée.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Dans la cellule suivante, tapez les premières lettres de Noel.</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SN"/>
              <a:t>Lorsque la liste de valeurs suggérées apparaît, appuyez sur Retour.</a:t>
            </a:r>
            <a:endParaRPr/>
          </a:p>
          <a:p>
            <a:pPr indent="-64135" lvl="0" marL="228600" rtl="0" algn="l">
              <a:lnSpc>
                <a:spcPct val="90000"/>
              </a:lnSpc>
              <a:spcBef>
                <a:spcPts val="1000"/>
              </a:spcBef>
              <a:spcAft>
                <a:spcPts val="0"/>
              </a:spcAft>
              <a:buClr>
                <a:schemeClr val="dk1"/>
              </a:buClr>
              <a:buSzPct val="100000"/>
              <a:buNone/>
            </a:pPr>
            <a:r>
              <a:t/>
            </a:r>
            <a:endParaRPr/>
          </a:p>
        </p:txBody>
      </p:sp>
      <p:pic>
        <p:nvPicPr>
          <p:cNvPr id="357" name="Google Shape;357;p44"/>
          <p:cNvPicPr preferRelativeResize="0"/>
          <p:nvPr>
            <p:ph idx="2" type="body"/>
          </p:nvPr>
        </p:nvPicPr>
        <p:blipFill rotWithShape="1">
          <a:blip r:embed="rId3">
            <a:alphaModFix/>
          </a:blip>
          <a:srcRect b="0" l="0" r="0" t="0"/>
          <a:stretch/>
        </p:blipFill>
        <p:spPr>
          <a:xfrm>
            <a:off x="6751624" y="2120107"/>
            <a:ext cx="4794459" cy="35280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4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Remplir automatiquement une colonne avec le remplissage instantané</a:t>
            </a:r>
            <a:endParaRPr/>
          </a:p>
        </p:txBody>
      </p:sp>
      <p:sp>
        <p:nvSpPr>
          <p:cNvPr id="363" name="Google Shape;363;p4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Pour accéder à d’autres options, sélectionnez </a:t>
            </a:r>
            <a:r>
              <a:rPr b="1" lang="fr-SN"/>
              <a:t>Options de remplissage instantané</a:t>
            </a:r>
            <a:endParaRPr/>
          </a:p>
          <a:p>
            <a:pPr indent="-228600" lvl="0" marL="228600" rtl="0" algn="l">
              <a:lnSpc>
                <a:spcPct val="90000"/>
              </a:lnSpc>
              <a:spcBef>
                <a:spcPts val="1000"/>
              </a:spcBef>
              <a:spcAft>
                <a:spcPts val="0"/>
              </a:spcAft>
              <a:buClr>
                <a:schemeClr val="dk1"/>
              </a:buClr>
              <a:buSzPts val="2800"/>
              <a:buChar char="•"/>
            </a:pPr>
            <a:r>
              <a:rPr b="1" lang="fr-SN"/>
              <a:t>Essayez !</a:t>
            </a:r>
            <a:r>
              <a:rPr lang="fr-SN"/>
              <a:t>    Sélectionnez </a:t>
            </a:r>
            <a:r>
              <a:rPr b="1" lang="fr-SN"/>
              <a:t>Fichier</a:t>
            </a:r>
            <a:r>
              <a:rPr lang="fr-SN"/>
              <a:t> &gt; </a:t>
            </a:r>
            <a:r>
              <a:rPr b="1" lang="fr-SN"/>
              <a:t>Nouveau</a:t>
            </a:r>
            <a:r>
              <a:rPr lang="fr-SN"/>
              <a:t>, sélectionnez </a:t>
            </a:r>
            <a:r>
              <a:rPr b="1" lang="fr-SN"/>
              <a:t>Faites une visite</a:t>
            </a:r>
            <a:r>
              <a:rPr lang="fr-SN"/>
              <a:t>, puis sélectionnez l’onglet </a:t>
            </a:r>
            <a:r>
              <a:rPr b="1" lang="fr-SN"/>
              <a:t>Remplissage</a:t>
            </a:r>
            <a:r>
              <a:rPr lang="fr-SN"/>
              <a:t>.</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4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Calculer rapidement avec la fonctionnalité Somme automatique</a:t>
            </a:r>
            <a:endParaRPr/>
          </a:p>
        </p:txBody>
      </p:sp>
      <p:sp>
        <p:nvSpPr>
          <p:cNvPr id="369" name="Google Shape;369;p4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Sélectionnez la cellule en dessous des nombres que vous voulez additionner.</a:t>
            </a:r>
            <a:endParaRPr/>
          </a:p>
          <a:p>
            <a:pPr indent="-228600" lvl="0" marL="228600" rtl="0" algn="l">
              <a:lnSpc>
                <a:spcPct val="90000"/>
              </a:lnSpc>
              <a:spcBef>
                <a:spcPts val="1000"/>
              </a:spcBef>
              <a:spcAft>
                <a:spcPts val="0"/>
              </a:spcAft>
              <a:buClr>
                <a:schemeClr val="dk1"/>
              </a:buClr>
              <a:buSzPts val="2800"/>
              <a:buChar char="•"/>
            </a:pPr>
            <a:r>
              <a:rPr lang="fr-SN"/>
              <a:t>Sélectionnez </a:t>
            </a:r>
            <a:r>
              <a:rPr b="1" lang="fr-SN"/>
              <a:t>Accueil</a:t>
            </a:r>
            <a:r>
              <a:rPr lang="fr-SN"/>
              <a:t> &gt; </a:t>
            </a:r>
            <a:r>
              <a:rPr b="1" lang="fr-SN"/>
              <a:t>Somme automatique</a:t>
            </a:r>
            <a:endParaRPr/>
          </a:p>
          <a:p>
            <a:pPr indent="-228600" lvl="0" marL="228600" rtl="0" algn="l">
              <a:lnSpc>
                <a:spcPct val="90000"/>
              </a:lnSpc>
              <a:spcBef>
                <a:spcPts val="1000"/>
              </a:spcBef>
              <a:spcAft>
                <a:spcPts val="0"/>
              </a:spcAft>
              <a:buClr>
                <a:schemeClr val="dk1"/>
              </a:buClr>
              <a:buSzPts val="2800"/>
              <a:buChar char="•"/>
            </a:pPr>
            <a:r>
              <a:rPr lang="fr-SN"/>
              <a:t>Appuyez sur Entrée.</a:t>
            </a:r>
            <a:endParaRPr/>
          </a:p>
        </p:txBody>
      </p:sp>
      <p:pic>
        <p:nvPicPr>
          <p:cNvPr id="370" name="Google Shape;370;p46"/>
          <p:cNvPicPr preferRelativeResize="0"/>
          <p:nvPr>
            <p:ph idx="2" type="body"/>
          </p:nvPr>
        </p:nvPicPr>
        <p:blipFill rotWithShape="1">
          <a:blip r:embed="rId3">
            <a:alphaModFix/>
          </a:blip>
          <a:srcRect b="0" l="0" r="0" t="0"/>
          <a:stretch/>
        </p:blipFill>
        <p:spPr>
          <a:xfrm>
            <a:off x="6096000" y="2059875"/>
            <a:ext cx="5157897" cy="36000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Insérer ou supprimer des lignes et des colonnes</a:t>
            </a:r>
            <a:endParaRPr/>
          </a:p>
        </p:txBody>
      </p:sp>
      <p:sp>
        <p:nvSpPr>
          <p:cNvPr id="376" name="Google Shape;376;p4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une cellule dans la colonne, puis accédez à </a:t>
            </a:r>
            <a:r>
              <a:rPr b="1" lang="fr-SN"/>
              <a:t>Accueil</a:t>
            </a:r>
            <a:r>
              <a:rPr lang="fr-SN"/>
              <a:t> &gt; </a:t>
            </a:r>
            <a:r>
              <a:rPr b="1" lang="fr-SN"/>
              <a:t>Insérer</a:t>
            </a:r>
            <a:r>
              <a:rPr lang="fr-SN"/>
              <a:t> &gt;</a:t>
            </a:r>
            <a:r>
              <a:rPr b="1" lang="fr-SN"/>
              <a:t>Insérer des colonnes dans la feuille de calcul </a:t>
            </a:r>
            <a:r>
              <a:rPr lang="fr-SN"/>
              <a:t>ou </a:t>
            </a:r>
            <a:r>
              <a:rPr b="1" lang="fr-SN"/>
              <a:t>Supprimer des colonnes de la feuille de calcul</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Vous pouvez également cliquer avec le bouton droit en haut de la colonne, puis sélectionner </a:t>
            </a:r>
            <a:r>
              <a:rPr b="1" lang="fr-SN"/>
              <a:t>Insérer</a:t>
            </a:r>
            <a:r>
              <a:rPr lang="fr-SN"/>
              <a:t> ou </a:t>
            </a:r>
            <a:r>
              <a:rPr b="1" lang="fr-SN"/>
              <a:t>Supprimer</a:t>
            </a:r>
            <a:r>
              <a:rPr lang="fr-SN"/>
              <a:t>. </a:t>
            </a:r>
            <a:endParaRPr/>
          </a:p>
          <a:p>
            <a:pPr indent="-336550" lvl="0" marL="514350" rtl="0" algn="l">
              <a:lnSpc>
                <a:spcPct val="90000"/>
              </a:lnSpc>
              <a:spcBef>
                <a:spcPts val="1000"/>
              </a:spcBef>
              <a:spcAft>
                <a:spcPts val="0"/>
              </a:spcAft>
              <a:buClr>
                <a:schemeClr val="dk1"/>
              </a:buClr>
              <a:buSzPts val="2800"/>
              <a:buFont typeface="Calibri"/>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Insérer ou supprimer une ligne</a:t>
            </a:r>
            <a:endParaRPr/>
          </a:p>
        </p:txBody>
      </p:sp>
      <p:sp>
        <p:nvSpPr>
          <p:cNvPr id="382" name="Google Shape;382;p4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une cellule dans la ligne, puis accédez à </a:t>
            </a:r>
            <a:r>
              <a:rPr b="1" lang="fr-SN"/>
              <a:t>Accueil</a:t>
            </a:r>
            <a:r>
              <a:rPr lang="fr-SN"/>
              <a:t> &gt; </a:t>
            </a:r>
            <a:r>
              <a:rPr b="1" lang="fr-SN"/>
              <a:t>Insérer</a:t>
            </a:r>
            <a:r>
              <a:rPr lang="fr-SN"/>
              <a:t> &gt; </a:t>
            </a:r>
            <a:r>
              <a:rPr b="1" lang="fr-SN"/>
              <a:t>Insérer des lignes dans la feuille de calcul </a:t>
            </a:r>
            <a:r>
              <a:rPr lang="fr-SN"/>
              <a:t>ou</a:t>
            </a:r>
            <a:r>
              <a:rPr b="1" lang="fr-SN"/>
              <a:t>Supprimer des lignes dans la feuille de calcul</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Vous pouvez également cliquer avec le bouton droit sur la ligne sélectionnée, puis choisir </a:t>
            </a:r>
            <a:r>
              <a:rPr b="1" lang="fr-SN"/>
              <a:t>Insérer</a:t>
            </a:r>
            <a:r>
              <a:rPr lang="fr-SN"/>
              <a:t> ou </a:t>
            </a:r>
            <a:r>
              <a:rPr b="1" lang="fr-SN"/>
              <a:t>Supprimer</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Options de mise en forme</a:t>
            </a:r>
            <a:endParaRPr/>
          </a:p>
        </p:txBody>
      </p:sp>
      <p:sp>
        <p:nvSpPr>
          <p:cNvPr id="388" name="Google Shape;388;p4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Lorsque vous sélectionnez une ligne ou une colonne à laquelle une mise en forme est appliquée, cette mise en forme est transférée vers une nouvelle ligne ou colonne que vous insérez. Si vous ne souhaitez pas appliquer la mise en forme, vous pouvez sélectionner le bouton </a:t>
            </a:r>
            <a:r>
              <a:rPr b="1" lang="fr-SN"/>
              <a:t>Options d’insertion</a:t>
            </a:r>
            <a:r>
              <a:rPr lang="fr-SN"/>
              <a:t> après l’insertion, puis choisir l’une des options suivantes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pic>
        <p:nvPicPr>
          <p:cNvPr id="108" name="Google Shape;108;p5"/>
          <p:cNvPicPr preferRelativeResize="0"/>
          <p:nvPr/>
        </p:nvPicPr>
        <p:blipFill rotWithShape="1">
          <a:blip r:embed="rId3">
            <a:alphaModFix/>
          </a:blip>
          <a:srcRect b="6458" l="25173" r="15841" t="12917"/>
          <a:stretch/>
        </p:blipFill>
        <p:spPr>
          <a:xfrm>
            <a:off x="4478745" y="442913"/>
            <a:ext cx="7308443" cy="6243638"/>
          </a:xfrm>
          <a:prstGeom prst="rect">
            <a:avLst/>
          </a:prstGeom>
          <a:noFill/>
          <a:ln>
            <a:noFill/>
          </a:ln>
        </p:spPr>
      </p:pic>
      <p:sp>
        <p:nvSpPr>
          <p:cNvPr id="109" name="Google Shape;109;p5"/>
          <p:cNvSpPr txBox="1"/>
          <p:nvPr/>
        </p:nvSpPr>
        <p:spPr>
          <a:xfrm>
            <a:off x="1453547" y="3105834"/>
            <a:ext cx="2134494"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fr-SN" sz="3600">
                <a:solidFill>
                  <a:schemeClr val="dk1"/>
                </a:solidFill>
                <a:latin typeface="Calibri"/>
                <a:ea typeface="Calibri"/>
                <a:cs typeface="Calibri"/>
                <a:sym typeface="Calibri"/>
              </a:rPr>
              <a:t>Interface </a:t>
            </a:r>
            <a:endParaRPr/>
          </a:p>
          <a:p>
            <a:pPr indent="0" lvl="0" marL="0" marR="0" rtl="0" algn="ctr">
              <a:spcBef>
                <a:spcPts val="0"/>
              </a:spcBef>
              <a:spcAft>
                <a:spcPts val="0"/>
              </a:spcAft>
              <a:buNone/>
            </a:pPr>
            <a:r>
              <a:rPr b="1" lang="fr-SN" sz="3600">
                <a:solidFill>
                  <a:schemeClr val="dk1"/>
                </a:solidFill>
                <a:latin typeface="Calibri"/>
                <a:ea typeface="Calibri"/>
                <a:cs typeface="Calibri"/>
                <a:sym typeface="Calibri"/>
              </a:rPr>
              <a:t>Graphique</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5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Options de mise en forme</a:t>
            </a:r>
            <a:endParaRPr/>
          </a:p>
        </p:txBody>
      </p:sp>
      <p:sp>
        <p:nvSpPr>
          <p:cNvPr id="394" name="Google Shape;394;p5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Si le bouton Options d’insertion n’est pas visible, accédez à </a:t>
            </a:r>
            <a:r>
              <a:rPr b="1" lang="fr-SN"/>
              <a:t>Fichier</a:t>
            </a:r>
            <a:r>
              <a:rPr lang="fr-SN"/>
              <a:t> &gt; </a:t>
            </a:r>
            <a:r>
              <a:rPr b="1" lang="fr-SN"/>
              <a:t>Options</a:t>
            </a:r>
            <a:r>
              <a:rPr lang="fr-SN"/>
              <a:t> &gt; </a:t>
            </a:r>
            <a:r>
              <a:rPr b="1" lang="fr-SN"/>
              <a:t>Avancées</a:t>
            </a:r>
            <a:r>
              <a:rPr lang="fr-SN"/>
              <a:t> &gt; dans le groupe </a:t>
            </a:r>
            <a:r>
              <a:rPr b="1" lang="fr-SN"/>
              <a:t>Couper, copier et coller </a:t>
            </a:r>
            <a:r>
              <a:rPr lang="fr-SN"/>
              <a:t>activez l’option </a:t>
            </a:r>
            <a:r>
              <a:rPr b="1" lang="fr-SN"/>
              <a:t>Afficher les boutons d’options d’insertion</a:t>
            </a:r>
            <a:r>
              <a:rPr lang="fr-SN"/>
              <a:t>.</a:t>
            </a:r>
            <a:endParaRPr/>
          </a:p>
        </p:txBody>
      </p:sp>
      <p:pic>
        <p:nvPicPr>
          <p:cNvPr id="395" name="Google Shape;395;p50"/>
          <p:cNvPicPr preferRelativeResize="0"/>
          <p:nvPr>
            <p:ph idx="2" type="body"/>
          </p:nvPr>
        </p:nvPicPr>
        <p:blipFill rotWithShape="1">
          <a:blip r:embed="rId3">
            <a:alphaModFix/>
          </a:blip>
          <a:srcRect b="0" l="0" r="0" t="0"/>
          <a:stretch/>
        </p:blipFill>
        <p:spPr>
          <a:xfrm>
            <a:off x="7169150" y="3296444"/>
            <a:ext cx="3187700" cy="14097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Créer un graphique</a:t>
            </a:r>
            <a:endParaRPr/>
          </a:p>
        </p:txBody>
      </p:sp>
      <p:sp>
        <p:nvSpPr>
          <p:cNvPr id="401" name="Google Shape;401;p5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fr-SN"/>
              <a:t>Excel</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407" name="Google Shape;407;p5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Pour sélectionner le graphique adapté à vos données, servez-vous de l’outil </a:t>
            </a:r>
            <a:r>
              <a:rPr b="1" lang="fr-SN"/>
              <a:t>Analyse rapide</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les données que vous voulez représenter dans un graphique.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le bouton </a:t>
            </a:r>
            <a:r>
              <a:rPr b="1" lang="fr-SN"/>
              <a:t>Analyse rapide </a:t>
            </a:r>
            <a:r>
              <a:rPr lang="fr-SN"/>
              <a:t>en bas à droite des cellules sélectionnées.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08" name="Google Shape;408;p52"/>
          <p:cNvPicPr preferRelativeResize="0"/>
          <p:nvPr>
            <p:ph idx="2" type="body"/>
          </p:nvPr>
        </p:nvPicPr>
        <p:blipFill rotWithShape="1">
          <a:blip r:embed="rId3">
            <a:alphaModFix/>
          </a:blip>
          <a:srcRect b="0" l="0" r="0" t="0"/>
          <a:stretch/>
        </p:blipFill>
        <p:spPr>
          <a:xfrm>
            <a:off x="6426200" y="1842294"/>
            <a:ext cx="4673600" cy="431800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5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414" name="Google Shape;414;p5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3"/>
            </a:pPr>
            <a:r>
              <a:rPr lang="fr-SN"/>
              <a:t>Sélectionnez </a:t>
            </a:r>
            <a:r>
              <a:rPr b="1" lang="fr-SN"/>
              <a:t>Graphiques</a:t>
            </a:r>
            <a:r>
              <a:rPr lang="fr-SN"/>
              <a:t>, pointez sur les options, puis sélectionnez le graphique souhaité.</a:t>
            </a:r>
            <a:endParaRPr/>
          </a:p>
          <a:p>
            <a:pPr indent="-50800" lvl="0" marL="228600" rtl="0" algn="l">
              <a:lnSpc>
                <a:spcPct val="90000"/>
              </a:lnSpc>
              <a:spcBef>
                <a:spcPts val="1000"/>
              </a:spcBef>
              <a:spcAft>
                <a:spcPts val="0"/>
              </a:spcAft>
              <a:buClr>
                <a:schemeClr val="dk1"/>
              </a:buClr>
              <a:buSzPts val="2800"/>
              <a:buNone/>
            </a:pPr>
            <a:r>
              <a:t/>
            </a:r>
            <a:endParaRPr/>
          </a:p>
          <a:p>
            <a:pPr indent="-228600" lvl="0" marL="228600" rtl="0" algn="l">
              <a:lnSpc>
                <a:spcPct val="90000"/>
              </a:lnSpc>
              <a:spcBef>
                <a:spcPts val="1000"/>
              </a:spcBef>
              <a:spcAft>
                <a:spcPts val="0"/>
              </a:spcAft>
              <a:buClr>
                <a:schemeClr val="dk1"/>
              </a:buClr>
              <a:buSzPts val="2800"/>
              <a:buChar char="•"/>
            </a:pPr>
            <a:r>
              <a:rPr b="1" lang="fr-SN"/>
              <a:t>Essayez !</a:t>
            </a:r>
            <a:r>
              <a:rPr lang="fr-SN"/>
              <a:t>    Sélectionnez </a:t>
            </a:r>
            <a:r>
              <a:rPr b="1" lang="fr-SN"/>
              <a:t>Fichier</a:t>
            </a:r>
            <a:r>
              <a:rPr lang="fr-SN"/>
              <a:t> &gt; </a:t>
            </a:r>
            <a:r>
              <a:rPr b="1" lang="fr-SN"/>
              <a:t>Nouveau</a:t>
            </a:r>
            <a:r>
              <a:rPr lang="fr-SN"/>
              <a:t>, sélectionnez </a:t>
            </a:r>
            <a:r>
              <a:rPr b="1" lang="fr-SN"/>
              <a:t>Faites une visite</a:t>
            </a:r>
            <a:r>
              <a:rPr lang="fr-SN"/>
              <a:t>, puis sélectionnez l’onglet </a:t>
            </a:r>
            <a:r>
              <a:rPr b="1" lang="fr-SN"/>
              <a:t>Graphique</a:t>
            </a:r>
            <a:r>
              <a:rPr lang="fr-SN"/>
              <a:t>. Pour plus d’informations,</a:t>
            </a:r>
            <a:endParaRPr/>
          </a:p>
        </p:txBody>
      </p:sp>
      <p:pic>
        <p:nvPicPr>
          <p:cNvPr id="415" name="Google Shape;415;p53"/>
          <p:cNvPicPr preferRelativeResize="0"/>
          <p:nvPr>
            <p:ph idx="2" type="body"/>
          </p:nvPr>
        </p:nvPicPr>
        <p:blipFill rotWithShape="1">
          <a:blip r:embed="rId3">
            <a:alphaModFix/>
          </a:blip>
          <a:srcRect b="0" l="0" r="0" t="0"/>
          <a:stretch/>
        </p:blipFill>
        <p:spPr>
          <a:xfrm>
            <a:off x="6426200" y="1842294"/>
            <a:ext cx="4673600" cy="43180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Utiliser la mise en forme conditionnelle</a:t>
            </a:r>
            <a:endParaRPr/>
          </a:p>
        </p:txBody>
      </p:sp>
      <p:sp>
        <p:nvSpPr>
          <p:cNvPr id="421" name="Google Shape;421;p5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5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La mise en forme conditionnelle</a:t>
            </a:r>
            <a:endParaRPr/>
          </a:p>
        </p:txBody>
      </p:sp>
      <p:sp>
        <p:nvSpPr>
          <p:cNvPr id="427" name="Google Shape;427;p5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2800"/>
              <a:buNone/>
            </a:pPr>
            <a:r>
              <a:rPr lang="fr-SN"/>
              <a:t>Pour mettre en évidence des données importantes ou présenter des tendances de données, utilisez une </a:t>
            </a:r>
            <a:r>
              <a:rPr b="1" lang="fr-SN"/>
              <a:t>Analyse rapide</a:t>
            </a:r>
            <a:r>
              <a:rPr lang="fr-SN"/>
              <a: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les données auxquelles appliquer la mise en forme conditionnelle.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le bouton </a:t>
            </a:r>
            <a:r>
              <a:rPr b="1" lang="fr-SN"/>
              <a:t>Analyse rapide </a:t>
            </a:r>
            <a:r>
              <a:rPr lang="fr-SN"/>
              <a:t>en bas à droite des cellules sélectionnées.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28" name="Google Shape;428;p55"/>
          <p:cNvPicPr preferRelativeResize="0"/>
          <p:nvPr>
            <p:ph idx="2" type="body"/>
          </p:nvPr>
        </p:nvPicPr>
        <p:blipFill rotWithShape="1">
          <a:blip r:embed="rId3">
            <a:alphaModFix/>
          </a:blip>
          <a:srcRect b="0" l="0" r="0" t="0"/>
          <a:stretch/>
        </p:blipFill>
        <p:spPr>
          <a:xfrm>
            <a:off x="6800850" y="2280444"/>
            <a:ext cx="3924300" cy="344170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La mise en forme conditionnelle</a:t>
            </a:r>
            <a:endParaRPr/>
          </a:p>
        </p:txBody>
      </p:sp>
      <p:sp>
        <p:nvSpPr>
          <p:cNvPr id="434" name="Google Shape;434;p5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3"/>
            </a:pPr>
            <a:r>
              <a:rPr lang="fr-SN"/>
              <a:t>Sélectionnez </a:t>
            </a:r>
            <a:r>
              <a:rPr b="1" lang="fr-SN"/>
              <a:t>Mise en forme</a:t>
            </a:r>
            <a:r>
              <a:rPr lang="fr-SN"/>
              <a:t>, pointez sur les options, puis sélectionnez celle de votre choix.</a:t>
            </a:r>
            <a:endParaRPr/>
          </a:p>
          <a:p>
            <a:pPr indent="-228600" lvl="0" marL="228600" rtl="0" algn="l">
              <a:lnSpc>
                <a:spcPct val="90000"/>
              </a:lnSpc>
              <a:spcBef>
                <a:spcPts val="1000"/>
              </a:spcBef>
              <a:spcAft>
                <a:spcPts val="0"/>
              </a:spcAft>
              <a:buClr>
                <a:schemeClr val="dk1"/>
              </a:buClr>
              <a:buSzPts val="2800"/>
              <a:buChar char="•"/>
            </a:pPr>
            <a:r>
              <a:rPr b="1" lang="fr-SN"/>
              <a:t>Essayez !</a:t>
            </a:r>
            <a:r>
              <a:rPr lang="fr-SN"/>
              <a:t>    Sélectionnez </a:t>
            </a:r>
            <a:r>
              <a:rPr b="1" lang="fr-SN"/>
              <a:t>Fichier</a:t>
            </a:r>
            <a:r>
              <a:rPr lang="fr-SN"/>
              <a:t> &gt; </a:t>
            </a:r>
            <a:r>
              <a:rPr b="1" lang="fr-SN"/>
              <a:t>Nouveau</a:t>
            </a:r>
            <a:r>
              <a:rPr lang="fr-SN"/>
              <a:t>, sélectionnez </a:t>
            </a:r>
            <a:r>
              <a:rPr b="1" lang="fr-SN"/>
              <a:t>Faites une visite</a:t>
            </a:r>
            <a:r>
              <a:rPr lang="fr-SN"/>
              <a:t>, puis sélectionnez l’onglet </a:t>
            </a:r>
            <a:r>
              <a:rPr b="1" lang="fr-SN"/>
              <a:t>Analyse</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35" name="Google Shape;435;p56"/>
          <p:cNvPicPr preferRelativeResize="0"/>
          <p:nvPr>
            <p:ph idx="2" type="body"/>
          </p:nvPr>
        </p:nvPicPr>
        <p:blipFill rotWithShape="1">
          <a:blip r:embed="rId3">
            <a:alphaModFix/>
          </a:blip>
          <a:srcRect b="0" l="0" r="0" t="0"/>
          <a:stretch/>
        </p:blipFill>
        <p:spPr>
          <a:xfrm>
            <a:off x="6800850" y="2280444"/>
            <a:ext cx="3924300" cy="344170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&lt;/legacyBold&gt;Figer la ligne supérieure des en-têtes</a:t>
            </a:r>
            <a:endParaRPr/>
          </a:p>
        </p:txBody>
      </p:sp>
      <p:sp>
        <p:nvSpPr>
          <p:cNvPr id="441" name="Google Shape;441;p5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Figer la première ligne d’en-têtes de colonne de telle sorte que seules les données défilent.</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Appuyez sur Entrée ou sur Échap pour vous assurer que vous avez fini de modifier une cellule.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Sélectionnez </a:t>
            </a:r>
            <a:r>
              <a:rPr b="1" lang="fr-SN"/>
              <a:t>Affichage</a:t>
            </a:r>
            <a:r>
              <a:rPr lang="fr-SN"/>
              <a:t> &gt; </a:t>
            </a:r>
            <a:r>
              <a:rPr b="1" lang="fr-SN"/>
              <a:t>Figer les volets &gt; Figer la Ligne Supérieure</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42" name="Google Shape;442;p57"/>
          <p:cNvPicPr preferRelativeResize="0"/>
          <p:nvPr>
            <p:ph idx="2" type="body"/>
          </p:nvPr>
        </p:nvPicPr>
        <p:blipFill rotWithShape="1">
          <a:blip r:embed="rId3">
            <a:alphaModFix/>
          </a:blip>
          <a:srcRect b="0" l="0" r="0" t="0"/>
          <a:stretch/>
        </p:blipFill>
        <p:spPr>
          <a:xfrm>
            <a:off x="6337300" y="3137694"/>
            <a:ext cx="4851400" cy="17272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5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Collaborer</a:t>
            </a:r>
            <a:br>
              <a:rPr b="1" lang="fr-SN"/>
            </a:br>
            <a:endParaRPr/>
          </a:p>
        </p:txBody>
      </p:sp>
      <p:sp>
        <p:nvSpPr>
          <p:cNvPr id="448" name="Google Shape;448;p5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SN"/>
              <a:t>Excel 2016</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5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Partagez votre classeur avec d’autres personnes</a:t>
            </a:r>
            <a:endParaRPr/>
          </a:p>
        </p:txBody>
      </p:sp>
      <p:sp>
        <p:nvSpPr>
          <p:cNvPr id="454" name="Google Shape;454;p5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a:t>
            </a:r>
            <a:r>
              <a:rPr b="1" lang="fr-SN"/>
              <a:t>Partager</a:t>
            </a:r>
            <a:r>
              <a:rPr lang="fr-SN"/>
              <a:t> dans le ruban.</a:t>
            </a:r>
            <a:endParaRPr/>
          </a:p>
          <a:p>
            <a:pPr indent="-228600" lvl="0" marL="228600" rtl="0" algn="l">
              <a:lnSpc>
                <a:spcPct val="90000"/>
              </a:lnSpc>
              <a:spcBef>
                <a:spcPts val="1000"/>
              </a:spcBef>
              <a:spcAft>
                <a:spcPts val="0"/>
              </a:spcAft>
              <a:buClr>
                <a:schemeClr val="dk1"/>
              </a:buClr>
              <a:buSzPts val="2800"/>
              <a:buChar char="•"/>
            </a:pPr>
            <a:r>
              <a:rPr lang="fr-SN"/>
              <a:t>Ou sélectionnez </a:t>
            </a:r>
            <a:r>
              <a:rPr b="1" lang="fr-SN"/>
              <a:t>Fichier &gt; Partager</a:t>
            </a:r>
            <a:r>
              <a:rPr lang="fr-SN"/>
              <a:t>.</a:t>
            </a:r>
            <a:endParaRPr/>
          </a:p>
          <a:p>
            <a:pPr indent="-50800" lvl="0" marL="228600" rtl="0" algn="l">
              <a:lnSpc>
                <a:spcPct val="90000"/>
              </a:lnSpc>
              <a:spcBef>
                <a:spcPts val="1000"/>
              </a:spcBef>
              <a:spcAft>
                <a:spcPts val="0"/>
              </a:spcAft>
              <a:buClr>
                <a:schemeClr val="dk1"/>
              </a:buClr>
              <a:buSzPts val="2800"/>
              <a:buNone/>
            </a:pPr>
            <a:r>
              <a:t/>
            </a:r>
            <a:endParaRPr/>
          </a:p>
          <a:p>
            <a:pPr indent="-228600" lvl="0" marL="228600" rtl="0" algn="l">
              <a:lnSpc>
                <a:spcPct val="90000"/>
              </a:lnSpc>
              <a:spcBef>
                <a:spcPts val="1000"/>
              </a:spcBef>
              <a:spcAft>
                <a:spcPts val="0"/>
              </a:spcAft>
              <a:buClr>
                <a:schemeClr val="dk1"/>
              </a:buClr>
              <a:buSzPts val="2800"/>
              <a:buChar char="•"/>
            </a:pPr>
            <a:r>
              <a:rPr b="1" lang="fr-SN"/>
              <a:t>Remarque : </a:t>
            </a:r>
            <a:r>
              <a:rPr lang="fr-SN"/>
              <a:t>Si votre fichier n’est pas encore enregistré dans OneDrive, vous serez invité à le charger sur OneDrive pour le partager.</a:t>
            </a:r>
            <a:endParaRPr/>
          </a:p>
        </p:txBody>
      </p:sp>
      <p:pic>
        <p:nvPicPr>
          <p:cNvPr id="455" name="Google Shape;455;p59"/>
          <p:cNvPicPr preferRelativeResize="0"/>
          <p:nvPr>
            <p:ph idx="2" type="body"/>
          </p:nvPr>
        </p:nvPicPr>
        <p:blipFill rotWithShape="1">
          <a:blip r:embed="rId3">
            <a:alphaModFix/>
          </a:blip>
          <a:srcRect b="0" l="0" r="0" t="0"/>
          <a:stretch/>
        </p:blipFill>
        <p:spPr>
          <a:xfrm>
            <a:off x="7419204" y="1825625"/>
            <a:ext cx="2687591" cy="43513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6"/>
          <p:cNvPicPr preferRelativeResize="0"/>
          <p:nvPr/>
        </p:nvPicPr>
        <p:blipFill rotWithShape="1">
          <a:blip r:embed="rId3">
            <a:alphaModFix/>
          </a:blip>
          <a:srcRect b="13542" l="12933" r="15710" t="11041"/>
          <a:stretch/>
        </p:blipFill>
        <p:spPr>
          <a:xfrm>
            <a:off x="2853791" y="585788"/>
            <a:ext cx="9019122" cy="5957887"/>
          </a:xfrm>
          <a:prstGeom prst="rect">
            <a:avLst/>
          </a:prstGeom>
          <a:noFill/>
          <a:ln>
            <a:noFill/>
          </a:ln>
        </p:spPr>
      </p:pic>
      <p:sp>
        <p:nvSpPr>
          <p:cNvPr id="115" name="Google Shape;115;p6"/>
          <p:cNvSpPr txBox="1"/>
          <p:nvPr/>
        </p:nvSpPr>
        <p:spPr>
          <a:xfrm>
            <a:off x="319087" y="2334303"/>
            <a:ext cx="2295526"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fr-SN" sz="3600">
                <a:solidFill>
                  <a:schemeClr val="dk1"/>
                </a:solidFill>
                <a:latin typeface="Calibri"/>
                <a:ea typeface="Calibri"/>
                <a:cs typeface="Calibri"/>
                <a:sym typeface="Calibri"/>
              </a:rPr>
              <a:t>Barre du Menu</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6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Partagez votre classeur avec d’autres personnes  </a:t>
            </a:r>
            <a:endParaRPr/>
          </a:p>
        </p:txBody>
      </p:sp>
      <p:sp>
        <p:nvSpPr>
          <p:cNvPr id="461" name="Google Shape;461;p6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startAt="2"/>
            </a:pPr>
            <a:r>
              <a:rPr lang="fr-SN"/>
              <a:t>Sélectionnez la personne avec laquelle vous souhaitez partager le fichier dans la liste déroulante, ou entrez un nom ou une adresse e-mail.</a:t>
            </a:r>
            <a:endParaRPr/>
          </a:p>
          <a:p>
            <a:pPr indent="-514350" lvl="0" marL="514350" rtl="0" algn="l">
              <a:lnSpc>
                <a:spcPct val="90000"/>
              </a:lnSpc>
              <a:spcBef>
                <a:spcPts val="1000"/>
              </a:spcBef>
              <a:spcAft>
                <a:spcPts val="0"/>
              </a:spcAft>
              <a:buClr>
                <a:schemeClr val="dk1"/>
              </a:buClr>
              <a:buSzPts val="2800"/>
              <a:buFont typeface="Calibri"/>
              <a:buAutoNum type="arabicPeriod" startAt="2"/>
            </a:pPr>
            <a:r>
              <a:rPr lang="fr-SN"/>
              <a:t>Ajoutez un message (facultatif) et sélectionnez </a:t>
            </a:r>
            <a:r>
              <a:rPr b="1" lang="fr-SN"/>
              <a:t>Envoyer</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62" name="Google Shape;462;p60"/>
          <p:cNvPicPr preferRelativeResize="0"/>
          <p:nvPr>
            <p:ph idx="2" type="body"/>
          </p:nvPr>
        </p:nvPicPr>
        <p:blipFill rotWithShape="1">
          <a:blip r:embed="rId3">
            <a:alphaModFix/>
          </a:blip>
          <a:srcRect b="0" l="0" r="0" t="0"/>
          <a:stretch/>
        </p:blipFill>
        <p:spPr>
          <a:xfrm>
            <a:off x="7419204" y="1825625"/>
            <a:ext cx="2687591" cy="4351338"/>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6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SN"/>
              <a:t>Créer une formule simple</a:t>
            </a:r>
            <a:endParaRPr/>
          </a:p>
        </p:txBody>
      </p:sp>
      <p:sp>
        <p:nvSpPr>
          <p:cNvPr id="468" name="Google Shape;468;p6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SN"/>
              <a:t>Excel</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6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une formule simple</a:t>
            </a:r>
            <a:endParaRPr/>
          </a:p>
        </p:txBody>
      </p:sp>
      <p:sp>
        <p:nvSpPr>
          <p:cNvPr id="474" name="Google Shape;474;p6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2800"/>
              <a:buChar char="•"/>
            </a:pPr>
            <a:r>
              <a:rPr lang="fr-SN"/>
              <a:t>Vous pouvez créer une formule simple pour ajouter, soustraire, multiplier ou diviser des valeurs dans votre feuille de calcul. Les formules simples commencent toujours par un signe égal (</a:t>
            </a:r>
            <a:r>
              <a:rPr b="1" lang="fr-SN"/>
              <a:t>=</a:t>
            </a:r>
            <a:r>
              <a:rPr lang="fr-SN"/>
              <a:t>), suivi de constantes qui sont des valeurs numériques et des opérateurs de calcul tels que les signes (</a:t>
            </a:r>
            <a:r>
              <a:rPr b="1" lang="fr-SN"/>
              <a:t>+</a:t>
            </a:r>
            <a:r>
              <a:rPr lang="fr-SN"/>
              <a:t>), moins (</a:t>
            </a:r>
            <a:r>
              <a:rPr b="1" lang="fr-SN"/>
              <a:t>-</a:t>
            </a:r>
            <a:r>
              <a:rPr lang="fr-SN"/>
              <a:t>), astérisque(</a:t>
            </a:r>
            <a:r>
              <a:rPr b="1" lang="fr-SN"/>
              <a:t>*</a:t>
            </a:r>
            <a:r>
              <a:rPr lang="fr-SN"/>
              <a:t>) ou barre oblique (</a:t>
            </a:r>
            <a:r>
              <a:rPr b="1" lang="fr-SN"/>
              <a:t>/</a:t>
            </a:r>
            <a:r>
              <a:rPr lang="fr-SN"/>
              <a:t>).</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6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une formule simple</a:t>
            </a:r>
            <a:endParaRPr/>
          </a:p>
        </p:txBody>
      </p:sp>
      <p:sp>
        <p:nvSpPr>
          <p:cNvPr id="480" name="Google Shape;480;p6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fr-SN"/>
              <a:t>Prenons l’exemple d’une formule simple.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Dans la feuille de calcul, cliquez sur la cellule dans laquelle vous souhaitez entrer la formule.</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Tapez </a:t>
            </a:r>
            <a:r>
              <a:rPr b="1" lang="fr-SN"/>
              <a:t>le signe égal</a:t>
            </a:r>
            <a:r>
              <a:rPr lang="fr-SN"/>
              <a:t> (= ), suivi des constantes et opérateurs (jusqu’à 8 192 caractères) que vous souhaitez utiliser dans le calcul.</a:t>
            </a:r>
            <a:endParaRPr/>
          </a:p>
          <a:p>
            <a:pPr indent="0" lvl="0" marL="0" rtl="0" algn="l">
              <a:lnSpc>
                <a:spcPct val="90000"/>
              </a:lnSpc>
              <a:spcBef>
                <a:spcPts val="1000"/>
              </a:spcBef>
              <a:spcAft>
                <a:spcPts val="0"/>
              </a:spcAft>
              <a:buClr>
                <a:schemeClr val="dk1"/>
              </a:buClr>
              <a:buSzPts val="2800"/>
              <a:buNone/>
            </a:pPr>
            <a:r>
              <a:rPr lang="fr-SN"/>
              <a:t>Dans notre exemple, </a:t>
            </a:r>
            <a:r>
              <a:rPr b="1" lang="fr-SN"/>
              <a:t>tapez =1+1.</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6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Remarques : </a:t>
            </a:r>
            <a:endParaRPr/>
          </a:p>
        </p:txBody>
      </p:sp>
      <p:sp>
        <p:nvSpPr>
          <p:cNvPr id="486" name="Google Shape;486;p6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Au lieu de taper les constantes dans votre formule, vous pouvez sélectionner les cellules qui contiennent les valeurs à utiliser et entrer les opérations entre les sélections de cellules.</a:t>
            </a:r>
            <a:endParaRPr/>
          </a:p>
          <a:p>
            <a:pPr indent="-228600" lvl="0" marL="228600" rtl="0" algn="l">
              <a:lnSpc>
                <a:spcPct val="90000"/>
              </a:lnSpc>
              <a:spcBef>
                <a:spcPts val="1000"/>
              </a:spcBef>
              <a:spcAft>
                <a:spcPts val="0"/>
              </a:spcAft>
              <a:buClr>
                <a:schemeClr val="dk1"/>
              </a:buClr>
              <a:buSzPts val="2800"/>
              <a:buChar char="•"/>
            </a:pPr>
            <a:r>
              <a:rPr lang="fr-SN"/>
              <a:t>En suivant l’ordre standard des opérations mathématiques, la multiplication et la division sont effectuées avant l’addition et la soustraction.</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6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une formule simple</a:t>
            </a:r>
            <a:endParaRPr/>
          </a:p>
        </p:txBody>
      </p:sp>
      <p:sp>
        <p:nvSpPr>
          <p:cNvPr id="492" name="Google Shape;492;p6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Appuyez </a:t>
            </a:r>
            <a:r>
              <a:rPr b="1" lang="fr-SN"/>
              <a:t>sur</a:t>
            </a:r>
            <a:r>
              <a:rPr lang="fr-SN"/>
              <a:t> Entrée (Windows) </a:t>
            </a:r>
            <a:r>
              <a:rPr b="1" lang="fr-SN"/>
              <a:t>ou Retour</a:t>
            </a:r>
            <a:r>
              <a:rPr lang="fr-SN"/>
              <a:t> (Mac).</a:t>
            </a:r>
            <a:endParaRPr/>
          </a:p>
          <a:p>
            <a:pPr indent="-228600" lvl="0" marL="228600" rtl="0" algn="l">
              <a:lnSpc>
                <a:spcPct val="90000"/>
              </a:lnSpc>
              <a:spcBef>
                <a:spcPts val="1000"/>
              </a:spcBef>
              <a:spcAft>
                <a:spcPts val="0"/>
              </a:spcAft>
              <a:buClr>
                <a:schemeClr val="dk1"/>
              </a:buClr>
              <a:buSzPts val="2800"/>
              <a:buChar char="•"/>
            </a:pPr>
            <a:r>
              <a:rPr lang="fr-SN"/>
              <a:t>Examinons une autre variante d’une formule simple. Tapez </a:t>
            </a:r>
            <a:r>
              <a:rPr b="1" lang="fr-SN"/>
              <a:t>=5+2*3 dans</a:t>
            </a:r>
            <a:r>
              <a:rPr lang="fr-SN"/>
              <a:t> une autre cellule, puis appuyez </a:t>
            </a:r>
            <a:r>
              <a:rPr b="1" lang="fr-SN"/>
              <a:t>sur Entrée</a:t>
            </a:r>
            <a:r>
              <a:rPr lang="fr-SN"/>
              <a:t> ou </a:t>
            </a:r>
            <a:r>
              <a:rPr b="1" lang="fr-SN"/>
              <a:t>Retour.</a:t>
            </a:r>
            <a:r>
              <a:rPr lang="fr-SN"/>
              <a:t> Excel multiplie les deux derniers nombres et ajoute le premier nombre au résultat.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6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Utiliser Somme automatique</a:t>
            </a:r>
            <a:endParaRPr/>
          </a:p>
        </p:txBody>
      </p:sp>
      <p:sp>
        <p:nvSpPr>
          <p:cNvPr id="498" name="Google Shape;498;p6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Vous pouvez utiliser somme automatique pour additioner rapidement une colonne, une ligne ou des nombres. Sélectionnez une cellule à côté des </a:t>
            </a:r>
            <a:r>
              <a:rPr b="1" lang="fr-SN"/>
              <a:t>nombres</a:t>
            </a:r>
            <a:r>
              <a:rPr lang="fr-SN"/>
              <a:t> que vous voulez additioner, cliquez sur Somme automatique sous l’onglet Accueil, appuyez sur Entrée </a:t>
            </a:r>
            <a:r>
              <a:rPr b="1" lang="fr-SN"/>
              <a:t>(Windows)</a:t>
            </a:r>
            <a:r>
              <a:rPr lang="fr-SN"/>
              <a:t> ou Retour </a:t>
            </a:r>
            <a:r>
              <a:rPr b="1" lang="fr-SN"/>
              <a:t>(Mac),</a:t>
            </a:r>
            <a:r>
              <a:rPr lang="fr-SN"/>
              <a:t> et voilà !</a:t>
            </a:r>
            <a:endParaRPr/>
          </a:p>
        </p:txBody>
      </p:sp>
      <p:pic>
        <p:nvPicPr>
          <p:cNvPr id="499" name="Google Shape;499;p66"/>
          <p:cNvPicPr preferRelativeResize="0"/>
          <p:nvPr>
            <p:ph idx="2" type="body"/>
          </p:nvPr>
        </p:nvPicPr>
        <p:blipFill rotWithShape="1">
          <a:blip r:embed="rId3">
            <a:alphaModFix/>
          </a:blip>
          <a:srcRect b="0" l="0" r="0" t="0"/>
          <a:stretch/>
        </p:blipFill>
        <p:spPr>
          <a:xfrm>
            <a:off x="6622920" y="2539206"/>
            <a:ext cx="4730880" cy="230400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6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une formule simple</a:t>
            </a:r>
            <a:endParaRPr/>
          </a:p>
        </p:txBody>
      </p:sp>
      <p:sp>
        <p:nvSpPr>
          <p:cNvPr id="505" name="Google Shape;505;p6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92500"/>
          </a:bodyPr>
          <a:lstStyle/>
          <a:p>
            <a:pPr indent="-228600" lvl="0" marL="228600" rtl="0" algn="l">
              <a:lnSpc>
                <a:spcPct val="90000"/>
              </a:lnSpc>
              <a:spcBef>
                <a:spcPts val="0"/>
              </a:spcBef>
              <a:spcAft>
                <a:spcPts val="0"/>
              </a:spcAft>
              <a:buClr>
                <a:schemeClr val="dk1"/>
              </a:buClr>
              <a:buSzPct val="100000"/>
              <a:buChar char="•"/>
            </a:pPr>
            <a:r>
              <a:rPr lang="fr-SN"/>
              <a:t>Lorsque vous cliquez sur </a:t>
            </a:r>
            <a:r>
              <a:rPr b="1" lang="fr-SN"/>
              <a:t>Somme automatique</a:t>
            </a:r>
            <a:r>
              <a:rPr lang="fr-SN"/>
              <a:t>, Excel entre automatiquement une formule (qui utilise la fonction SOMME) pour additionner les nombres.</a:t>
            </a:r>
            <a:endParaRPr/>
          </a:p>
          <a:p>
            <a:pPr indent="-64135" lvl="0" marL="228600" rtl="0" algn="l">
              <a:lnSpc>
                <a:spcPct val="90000"/>
              </a:lnSpc>
              <a:spcBef>
                <a:spcPts val="1000"/>
              </a:spcBef>
              <a:spcAft>
                <a:spcPts val="0"/>
              </a:spcAft>
              <a:buClr>
                <a:schemeClr val="dk1"/>
              </a:buClr>
              <a:buSzPct val="100000"/>
              <a:buNone/>
            </a:pPr>
            <a:r>
              <a:t/>
            </a:r>
            <a:endParaRPr/>
          </a:p>
          <a:p>
            <a:pPr indent="-228600" lvl="0" marL="228600" rtl="0" algn="l">
              <a:lnSpc>
                <a:spcPct val="90000"/>
              </a:lnSpc>
              <a:spcBef>
                <a:spcPts val="1000"/>
              </a:spcBef>
              <a:spcAft>
                <a:spcPts val="0"/>
              </a:spcAft>
              <a:buClr>
                <a:schemeClr val="dk1"/>
              </a:buClr>
              <a:buSzPct val="100000"/>
              <a:buChar char="•"/>
            </a:pPr>
            <a:r>
              <a:rPr b="1" lang="fr-SN"/>
              <a:t>Remarque : </a:t>
            </a:r>
            <a:r>
              <a:rPr lang="fr-SN"/>
              <a:t>Vous pouvez également taper Alt+ = (Windows) ou Alt++= (Mac) dans une cellule et Excel insère automatiquement la fonction SOMME.</a:t>
            </a:r>
            <a:endParaRPr/>
          </a:p>
        </p:txBody>
      </p:sp>
      <p:pic>
        <p:nvPicPr>
          <p:cNvPr id="506" name="Google Shape;506;p67"/>
          <p:cNvPicPr preferRelativeResize="0"/>
          <p:nvPr>
            <p:ph idx="2" type="body"/>
          </p:nvPr>
        </p:nvPicPr>
        <p:blipFill rotWithShape="1">
          <a:blip r:embed="rId3">
            <a:alphaModFix/>
          </a:blip>
          <a:srcRect b="0" l="0" r="0" t="0"/>
          <a:stretch/>
        </p:blipFill>
        <p:spPr>
          <a:xfrm>
            <a:off x="6770760" y="2439194"/>
            <a:ext cx="4583040" cy="223200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6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une formule simple</a:t>
            </a:r>
            <a:endParaRPr/>
          </a:p>
        </p:txBody>
      </p:sp>
      <p:sp>
        <p:nvSpPr>
          <p:cNvPr id="512" name="Google Shape;512;p6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fr-SN"/>
              <a:t>Voici un exemple. Pour additionner les chiffres de janvier dans ce budget de loisirs, sélectionnez la cellule B7, qui est la cellule immédiatement en dessous de la colonne de nombres. Ensuite, cliquez sur </a:t>
            </a:r>
            <a:r>
              <a:rPr b="1" lang="fr-SN"/>
              <a:t>Somme automatique</a:t>
            </a:r>
            <a:r>
              <a:rPr lang="fr-SN"/>
              <a:t>. Une formule apparaît dans la cellule B7 et Excel met en surbrillance les cellules dont vous calculez le total.</a:t>
            </a:r>
            <a:endParaRPr/>
          </a:p>
        </p:txBody>
      </p:sp>
      <p:pic>
        <p:nvPicPr>
          <p:cNvPr id="513" name="Google Shape;513;p68"/>
          <p:cNvPicPr preferRelativeResize="0"/>
          <p:nvPr>
            <p:ph idx="2" type="body"/>
          </p:nvPr>
        </p:nvPicPr>
        <p:blipFill rotWithShape="1">
          <a:blip r:embed="rId3">
            <a:alphaModFix/>
          </a:blip>
          <a:srcRect b="0" l="0" r="0" t="0"/>
          <a:stretch/>
        </p:blipFill>
        <p:spPr>
          <a:xfrm>
            <a:off x="6654800" y="2813844"/>
            <a:ext cx="4216400" cy="2374900"/>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Créer une formule simple</a:t>
            </a:r>
            <a:endParaRPr/>
          </a:p>
        </p:txBody>
      </p:sp>
      <p:sp>
        <p:nvSpPr>
          <p:cNvPr id="519" name="Google Shape;519;p6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Appuyez sur Entrée pour afficher le résultat (95,94) dans la cellule B7. Vous pouvez également afficher la formule dans la barre de formule en haut de la fenêtre Excel.</a:t>
            </a:r>
            <a:endParaRPr/>
          </a:p>
        </p:txBody>
      </p:sp>
      <p:pic>
        <p:nvPicPr>
          <p:cNvPr id="520" name="Google Shape;520;p69"/>
          <p:cNvPicPr preferRelativeResize="0"/>
          <p:nvPr>
            <p:ph idx="2" type="body"/>
          </p:nvPr>
        </p:nvPicPr>
        <p:blipFill rotWithShape="1">
          <a:blip r:embed="rId3">
            <a:alphaModFix/>
          </a:blip>
          <a:srcRect b="0" l="0" r="0" t="0"/>
          <a:stretch/>
        </p:blipFill>
        <p:spPr>
          <a:xfrm>
            <a:off x="6405563" y="2435294"/>
            <a:ext cx="4939500" cy="3204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b="1" lang="fr-SN" sz="3600"/>
              <a:t>Créer un classeur </a:t>
            </a:r>
            <a:endParaRPr b="1" sz="3600"/>
          </a:p>
        </p:txBody>
      </p:sp>
      <p:sp>
        <p:nvSpPr>
          <p:cNvPr id="121" name="Google Shape;121;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Ouvrez Excel.</a:t>
            </a:r>
            <a:endParaRPr/>
          </a:p>
          <a:p>
            <a:pPr indent="-228600" lvl="0" marL="228600" rtl="0" algn="l">
              <a:lnSpc>
                <a:spcPct val="90000"/>
              </a:lnSpc>
              <a:spcBef>
                <a:spcPts val="1000"/>
              </a:spcBef>
              <a:spcAft>
                <a:spcPts val="0"/>
              </a:spcAft>
              <a:buClr>
                <a:schemeClr val="dk1"/>
              </a:buClr>
              <a:buSzPts val="2800"/>
              <a:buChar char="•"/>
            </a:pPr>
            <a:r>
              <a:rPr lang="fr-SN"/>
              <a:t>Sélectionnez </a:t>
            </a:r>
            <a:r>
              <a:rPr b="1" lang="fr-SN"/>
              <a:t>Nouveau classeur</a:t>
            </a:r>
            <a:r>
              <a:rPr lang="fr-SN"/>
              <a:t>.</a:t>
            </a:r>
            <a:endParaRPr/>
          </a:p>
          <a:p>
            <a:pPr indent="-228600" lvl="0" marL="228600" rtl="0" algn="l">
              <a:lnSpc>
                <a:spcPct val="90000"/>
              </a:lnSpc>
              <a:spcBef>
                <a:spcPts val="1000"/>
              </a:spcBef>
              <a:spcAft>
                <a:spcPts val="0"/>
              </a:spcAft>
              <a:buClr>
                <a:schemeClr val="dk1"/>
              </a:buClr>
              <a:buSzPts val="2800"/>
              <a:buChar char="•"/>
            </a:pPr>
            <a:r>
              <a:rPr lang="fr-SN"/>
              <a:t>Ou appuyez sur </a:t>
            </a:r>
            <a:r>
              <a:rPr b="1" lang="fr-SN"/>
              <a:t>Ctrl+N</a:t>
            </a:r>
            <a:r>
              <a:rPr lang="fr-SN"/>
              <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22" name="Google Shape;122;p7"/>
          <p:cNvPicPr preferRelativeResize="0"/>
          <p:nvPr>
            <p:ph idx="2" type="body"/>
          </p:nvPr>
        </p:nvPicPr>
        <p:blipFill rotWithShape="1">
          <a:blip r:embed="rId3">
            <a:alphaModFix/>
          </a:blip>
          <a:srcRect b="0" l="0" r="0" t="0"/>
          <a:stretch/>
        </p:blipFill>
        <p:spPr>
          <a:xfrm>
            <a:off x="6692216" y="2055607"/>
            <a:ext cx="4661584" cy="2340000"/>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7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Remarques : </a:t>
            </a:r>
            <a:endParaRPr/>
          </a:p>
        </p:txBody>
      </p:sp>
      <p:sp>
        <p:nvSpPr>
          <p:cNvPr id="526" name="Google Shape;526;p7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Char char="•"/>
            </a:pPr>
            <a:r>
              <a:rPr lang="fr-SN"/>
              <a:t>Pour additionner une colonne de nombres, sélectionnez la cellule directement en dessous du dernier nombre de la colonne. Pour additionner une ligne de nombres, sélectionnez la cellule directement à droite;</a:t>
            </a:r>
            <a:endParaRPr/>
          </a:p>
          <a:p>
            <a:pPr indent="-228600" lvl="0" marL="228600" rtl="0" algn="l">
              <a:lnSpc>
                <a:spcPct val="90000"/>
              </a:lnSpc>
              <a:spcBef>
                <a:spcPts val="1000"/>
              </a:spcBef>
              <a:spcAft>
                <a:spcPts val="0"/>
              </a:spcAft>
              <a:buClr>
                <a:schemeClr val="dk1"/>
              </a:buClr>
              <a:buSzPct val="100000"/>
              <a:buChar char="•"/>
            </a:pPr>
            <a:r>
              <a:rPr lang="fr-SN"/>
              <a:t>Une fois que vous créez une formule, vous pouvez la copier vers d’autres cellules, au lieu de la retaper à plusieurs reprises. Par exemple, si vous copiez la formule de la cellule B7 vers la cellule C7, la formule dans C7 s’adapte automatiquement au nouvel emplacement et calcule les nombres dans C3:C6.</a:t>
            </a:r>
            <a:endParaRPr/>
          </a:p>
          <a:p>
            <a:pPr indent="-228600" lvl="0" marL="228600" rtl="0" algn="l">
              <a:lnSpc>
                <a:spcPct val="90000"/>
              </a:lnSpc>
              <a:spcBef>
                <a:spcPts val="1000"/>
              </a:spcBef>
              <a:spcAft>
                <a:spcPts val="0"/>
              </a:spcAft>
              <a:buClr>
                <a:schemeClr val="dk1"/>
              </a:buClr>
              <a:buSzPct val="100000"/>
              <a:buChar char="•"/>
            </a:pPr>
            <a:r>
              <a:rPr lang="fr-SN"/>
              <a:t>Vous pouvez également utiliser Somme automatique dans plusieurs cellules à la fois. Par exemple, vous pouvez mettre en surbrillance à la fois les cellules B7 et C7, cliquer sur </a:t>
            </a:r>
            <a:r>
              <a:rPr b="1" lang="fr-SN"/>
              <a:t>Somme automatique</a:t>
            </a:r>
            <a:r>
              <a:rPr lang="fr-SN"/>
              <a:t> et additionner les deux colonnes simultanément. </a:t>
            </a:r>
            <a:endParaRPr/>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7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SN"/>
              <a:t>Formats de nombres disponibles dans Excel</a:t>
            </a:r>
            <a:endParaRPr/>
          </a:p>
        </p:txBody>
      </p:sp>
      <p:sp>
        <p:nvSpPr>
          <p:cNvPr id="532" name="Google Shape;532;p7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SN"/>
              <a:t>Excel permet de mettre en forme les valeurs de cellules pour différentes choses, telles que devise, pourcentage, nombre décimal, date, numéro de téléphone ou numéro de sécurité sociale.</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7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sp>
        <p:nvSpPr>
          <p:cNvPr id="538" name="Google Shape;538;p7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fr-SN"/>
              <a:t>Sélectionnez une cellule ou une plage de cellules.</a:t>
            </a:r>
            <a:endParaRPr/>
          </a:p>
          <a:p>
            <a:pPr indent="-514350" lvl="0" marL="514350" rtl="0" algn="l">
              <a:lnSpc>
                <a:spcPct val="90000"/>
              </a:lnSpc>
              <a:spcBef>
                <a:spcPts val="1000"/>
              </a:spcBef>
              <a:spcAft>
                <a:spcPts val="0"/>
              </a:spcAft>
              <a:buClr>
                <a:schemeClr val="dk1"/>
              </a:buClr>
              <a:buSzPts val="2800"/>
              <a:buFont typeface="Calibri"/>
              <a:buAutoNum type="arabicPeriod"/>
            </a:pPr>
            <a:r>
              <a:rPr lang="fr-SN"/>
              <a:t>Sur l’onglet </a:t>
            </a:r>
            <a:r>
              <a:rPr b="1" lang="fr-SN"/>
              <a:t>Accueil</a:t>
            </a:r>
            <a:r>
              <a:rPr lang="fr-SN"/>
              <a:t>, sélectionnez </a:t>
            </a:r>
            <a:r>
              <a:rPr b="1" lang="fr-SN"/>
              <a:t>Nombre</a:t>
            </a:r>
            <a:r>
              <a:rPr lang="fr-SN"/>
              <a:t> dans la liste déroulante.</a:t>
            </a:r>
            <a:endParaRPr/>
          </a:p>
          <a:p>
            <a:pPr indent="-228600" lvl="0" marL="228600" rtl="0" algn="l">
              <a:lnSpc>
                <a:spcPct val="90000"/>
              </a:lnSpc>
              <a:spcBef>
                <a:spcPts val="1000"/>
              </a:spcBef>
              <a:spcAft>
                <a:spcPts val="0"/>
              </a:spcAft>
              <a:buClr>
                <a:schemeClr val="dk1"/>
              </a:buClr>
              <a:buSzPts val="2800"/>
              <a:buChar char="•"/>
            </a:pPr>
            <a:r>
              <a:rPr lang="fr-SN"/>
              <a:t>Vous pouvez également choisir l’une des options suivantes :</a:t>
            </a:r>
            <a:endParaRPr/>
          </a:p>
          <a:p>
            <a:pPr indent="-228600" lvl="0" marL="228600" rtl="0" algn="l">
              <a:lnSpc>
                <a:spcPct val="90000"/>
              </a:lnSpc>
              <a:spcBef>
                <a:spcPts val="1000"/>
              </a:spcBef>
              <a:spcAft>
                <a:spcPts val="0"/>
              </a:spcAft>
              <a:buClr>
                <a:schemeClr val="dk1"/>
              </a:buClr>
              <a:buSzPts val="2800"/>
              <a:buChar char="•"/>
            </a:pPr>
            <a:r>
              <a:rPr lang="fr-SN"/>
              <a:t>Appuyez sur CTRL+1, puis sélectionnez </a:t>
            </a:r>
            <a:r>
              <a:rPr b="1" lang="fr-SN"/>
              <a:t>Nombre</a:t>
            </a:r>
            <a:r>
              <a:rPr lang="fr-SN"/>
              <a:t>.</a:t>
            </a:r>
            <a:endParaRPr/>
          </a:p>
          <a:p>
            <a:pPr indent="-228600" lvl="0" marL="228600" rtl="0" algn="l">
              <a:lnSpc>
                <a:spcPct val="90000"/>
              </a:lnSpc>
              <a:spcBef>
                <a:spcPts val="1000"/>
              </a:spcBef>
              <a:spcAft>
                <a:spcPts val="0"/>
              </a:spcAft>
              <a:buClr>
                <a:schemeClr val="dk1"/>
              </a:buClr>
              <a:buSzPts val="2800"/>
              <a:buChar char="•"/>
            </a:pPr>
            <a:r>
              <a:rPr lang="fr-SN"/>
              <a:t>Cliquez avec le bouton droit sur la cellule ou la plage de cellules, choisissez </a:t>
            </a:r>
            <a:r>
              <a:rPr b="1" lang="fr-SN"/>
              <a:t>Format de cellule...</a:t>
            </a:r>
            <a:r>
              <a:rPr lang="fr-SN"/>
              <a:t>, puis </a:t>
            </a:r>
            <a:r>
              <a:rPr b="1" lang="fr-SN"/>
              <a:t>Nombre</a:t>
            </a:r>
            <a:r>
              <a:rPr lang="fr-SN"/>
              <a:t>.</a:t>
            </a:r>
            <a:endParaRPr/>
          </a:p>
          <a:p>
            <a:pPr indent="-228600" lvl="0" marL="228600" rtl="0" algn="l">
              <a:lnSpc>
                <a:spcPct val="90000"/>
              </a:lnSpc>
              <a:spcBef>
                <a:spcPts val="1000"/>
              </a:spcBef>
              <a:spcAft>
                <a:spcPts val="0"/>
              </a:spcAft>
              <a:buClr>
                <a:schemeClr val="dk1"/>
              </a:buClr>
              <a:buSzPts val="2800"/>
              <a:buChar char="•"/>
            </a:pPr>
            <a:r>
              <a:rPr lang="fr-SN"/>
              <a:t>Sélectionnez la petite flèche, le lanceur de boîte de dialogue, puis le </a:t>
            </a:r>
            <a:r>
              <a:rPr b="1" lang="fr-SN"/>
              <a:t>Numéro</a:t>
            </a:r>
            <a:r>
              <a:rPr lang="fr-SN"/>
              <a:t>.</a:t>
            </a:r>
            <a:endParaRPr/>
          </a:p>
          <a:p>
            <a:pPr indent="-228600" lvl="0" marL="228600" rtl="0" algn="l">
              <a:lnSpc>
                <a:spcPct val="90000"/>
              </a:lnSpc>
              <a:spcBef>
                <a:spcPts val="1000"/>
              </a:spcBef>
              <a:spcAft>
                <a:spcPts val="0"/>
              </a:spcAft>
              <a:buClr>
                <a:schemeClr val="dk1"/>
              </a:buClr>
              <a:buSzPts val="2800"/>
              <a:buChar char="•"/>
            </a:pPr>
            <a:r>
              <a:rPr lang="fr-SN"/>
              <a:t>Sélectionnez le format désiré.</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8"/>
          <p:cNvPicPr preferRelativeResize="0"/>
          <p:nvPr/>
        </p:nvPicPr>
        <p:blipFill rotWithShape="1">
          <a:blip r:embed="rId3">
            <a:alphaModFix/>
          </a:blip>
          <a:srcRect b="13124" l="30512" r="15972" t="24895"/>
          <a:stretch/>
        </p:blipFill>
        <p:spPr>
          <a:xfrm>
            <a:off x="4086224" y="692943"/>
            <a:ext cx="7836031" cy="5672139"/>
          </a:xfrm>
          <a:prstGeom prst="rect">
            <a:avLst/>
          </a:prstGeom>
          <a:noFill/>
          <a:ln>
            <a:noFill/>
          </a:ln>
        </p:spPr>
      </p:pic>
      <p:sp>
        <p:nvSpPr>
          <p:cNvPr id="128" name="Google Shape;128;p8"/>
          <p:cNvSpPr txBox="1"/>
          <p:nvPr/>
        </p:nvSpPr>
        <p:spPr>
          <a:xfrm>
            <a:off x="598920" y="2551837"/>
            <a:ext cx="1886735" cy="1089529"/>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None/>
            </a:pPr>
            <a:r>
              <a:rPr b="1" lang="fr-SN" sz="3600">
                <a:solidFill>
                  <a:schemeClr val="dk1"/>
                </a:solidFill>
                <a:latin typeface="Calibri"/>
                <a:ea typeface="Calibri"/>
                <a:cs typeface="Calibri"/>
                <a:sym typeface="Calibri"/>
              </a:rPr>
              <a:t>Créer un </a:t>
            </a:r>
            <a:endParaRPr/>
          </a:p>
          <a:p>
            <a:pPr indent="0" lvl="0" marL="0" marR="0" rtl="0" algn="l">
              <a:lnSpc>
                <a:spcPct val="90000"/>
              </a:lnSpc>
              <a:spcBef>
                <a:spcPts val="0"/>
              </a:spcBef>
              <a:spcAft>
                <a:spcPts val="0"/>
              </a:spcAft>
              <a:buNone/>
            </a:pPr>
            <a:r>
              <a:rPr b="1" lang="fr-SN" sz="3600">
                <a:solidFill>
                  <a:schemeClr val="dk1"/>
                </a:solidFill>
                <a:latin typeface="Calibri"/>
                <a:ea typeface="Calibri"/>
                <a:cs typeface="Calibri"/>
                <a:sym typeface="Calibri"/>
              </a:rPr>
              <a:t>classeur </a:t>
            </a:r>
            <a:endParaRPr b="1" sz="36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9"/>
          <p:cNvPicPr preferRelativeResize="0"/>
          <p:nvPr/>
        </p:nvPicPr>
        <p:blipFill rotWithShape="1">
          <a:blip r:embed="rId3">
            <a:alphaModFix/>
          </a:blip>
          <a:srcRect b="9790" l="28168" r="14931" t="11459"/>
          <a:stretch/>
        </p:blipFill>
        <p:spPr>
          <a:xfrm>
            <a:off x="4443412" y="285750"/>
            <a:ext cx="7000875" cy="6055677"/>
          </a:xfrm>
          <a:prstGeom prst="rect">
            <a:avLst/>
          </a:prstGeom>
          <a:noFill/>
          <a:ln>
            <a:noFill/>
          </a:ln>
        </p:spPr>
      </p:pic>
      <p:sp>
        <p:nvSpPr>
          <p:cNvPr id="134" name="Google Shape;134;p9"/>
          <p:cNvSpPr txBox="1"/>
          <p:nvPr/>
        </p:nvSpPr>
        <p:spPr>
          <a:xfrm>
            <a:off x="347663" y="2057399"/>
            <a:ext cx="2318392" cy="2142125"/>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None/>
            </a:pPr>
            <a:r>
              <a:rPr b="1" lang="fr-SN" sz="3600">
                <a:solidFill>
                  <a:schemeClr val="dk1"/>
                </a:solidFill>
                <a:latin typeface="Calibri"/>
                <a:ea typeface="Calibri"/>
                <a:cs typeface="Calibri"/>
                <a:sym typeface="Calibri"/>
              </a:rPr>
              <a:t>Enregistrer </a:t>
            </a:r>
            <a:endParaRPr/>
          </a:p>
          <a:p>
            <a:pPr indent="0" lvl="0" marL="0" marR="0" rtl="0" algn="l">
              <a:lnSpc>
                <a:spcPct val="90000"/>
              </a:lnSpc>
              <a:spcBef>
                <a:spcPts val="0"/>
              </a:spcBef>
              <a:spcAft>
                <a:spcPts val="0"/>
              </a:spcAft>
              <a:buNone/>
            </a:pPr>
            <a:r>
              <a:rPr b="1" lang="fr-SN" sz="3600">
                <a:solidFill>
                  <a:schemeClr val="dk1"/>
                </a:solidFill>
                <a:latin typeface="Calibri"/>
                <a:ea typeface="Calibri"/>
                <a:cs typeface="Calibri"/>
                <a:sym typeface="Calibri"/>
              </a:rPr>
              <a:t>un </a:t>
            </a:r>
            <a:endParaRPr/>
          </a:p>
          <a:p>
            <a:pPr indent="0" lvl="0" marL="0" marR="0" rtl="0" algn="l">
              <a:lnSpc>
                <a:spcPct val="90000"/>
              </a:lnSpc>
              <a:spcBef>
                <a:spcPts val="0"/>
              </a:spcBef>
              <a:spcAft>
                <a:spcPts val="0"/>
              </a:spcAft>
              <a:buNone/>
            </a:pPr>
            <a:r>
              <a:rPr b="1" lang="fr-SN" sz="3600">
                <a:solidFill>
                  <a:schemeClr val="dk1"/>
                </a:solidFill>
                <a:latin typeface="Calibri"/>
                <a:ea typeface="Calibri"/>
                <a:cs typeface="Calibri"/>
                <a:sym typeface="Calibri"/>
              </a:rPr>
              <a:t>classeur </a:t>
            </a:r>
            <a:endParaRPr b="1" sz="36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6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2022-07-01T10:25:08Z</dcterms:created>
  <dc:creator>Microsoft Office User</dc:creator>
</cp:coreProperties>
</file>