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257"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9" r:id="rId62"/>
    <p:sldId id="320" r:id="rId63"/>
    <p:sldId id="321" r:id="rId64"/>
    <p:sldId id="322" r:id="rId65"/>
    <p:sldId id="323" r:id="rId66"/>
    <p:sldId id="324" r:id="rId67"/>
    <p:sldId id="325" r:id="rId68"/>
    <p:sldId id="326" r:id="rId69"/>
    <p:sldId id="327" r:id="rId70"/>
    <p:sldId id="328" r:id="rId71"/>
    <p:sldId id="329" r:id="rId72"/>
    <p:sldId id="331" r:id="rId73"/>
    <p:sldId id="332" r:id="rId74"/>
    <p:sldId id="333" r:id="rId75"/>
    <p:sldId id="330" r:id="rId76"/>
    <p:sldId id="318" r:id="rId77"/>
    <p:sldId id="334" r:id="rId7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19"/>
  </p:normalViewPr>
  <p:slideViewPr>
    <p:cSldViewPr snapToGrid="0" snapToObjects="1">
      <p:cViewPr varScale="1">
        <p:scale>
          <a:sx n="90" d="100"/>
          <a:sy n="90" d="100"/>
        </p:scale>
        <p:origin x="232" y="6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8C7B37-D0D2-1262-9662-FCD0AD5F1624}"/>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559309C5-64A5-ED19-9BCD-D853B857FA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F0A3F2F4-A82E-38EC-0302-80A7F53D1D7B}"/>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5" name="Espace réservé du pied de page 4">
            <a:extLst>
              <a:ext uri="{FF2B5EF4-FFF2-40B4-BE49-F238E27FC236}">
                <a16:creationId xmlns:a16="http://schemas.microsoft.com/office/drawing/2014/main" id="{E1F16AFE-119C-D4EE-0A64-D2FC50F0A23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F527B2B-9CE6-53B0-50DC-465E4D104A8A}"/>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3173896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41A8EE-D708-D54A-BEA7-9DA82A35E530}"/>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A79E5FA-E39E-BE19-CBC7-31EDD9E1E068}"/>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3820269-DC40-131A-07A7-6FE10635ADD2}"/>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5" name="Espace réservé du pied de page 4">
            <a:extLst>
              <a:ext uri="{FF2B5EF4-FFF2-40B4-BE49-F238E27FC236}">
                <a16:creationId xmlns:a16="http://schemas.microsoft.com/office/drawing/2014/main" id="{D9504B33-C07A-B90B-D2C6-DED22CB9326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0B4828D-6EE5-9FB3-493C-4A0F41F4921B}"/>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2991978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E139314-21BD-5559-A744-C94F1DAADF96}"/>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B7A76FF-C81A-9FF4-5A22-6D3C2BCF45F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97336AF-E537-21ED-B03E-5D8247205C88}"/>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5" name="Espace réservé du pied de page 4">
            <a:extLst>
              <a:ext uri="{FF2B5EF4-FFF2-40B4-BE49-F238E27FC236}">
                <a16:creationId xmlns:a16="http://schemas.microsoft.com/office/drawing/2014/main" id="{0B9A4025-697C-264C-FED6-FE41BE37748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41A319D-9363-75BD-B95C-4B1568A8690D}"/>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1680718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45FD72-B702-0EA9-C938-DBF9D4EE829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D8F6ED2-056C-F225-859C-23266C2345E1}"/>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82B5DC0-0915-FD78-230E-E6026CF68CBA}"/>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5" name="Espace réservé du pied de page 4">
            <a:extLst>
              <a:ext uri="{FF2B5EF4-FFF2-40B4-BE49-F238E27FC236}">
                <a16:creationId xmlns:a16="http://schemas.microsoft.com/office/drawing/2014/main" id="{92AA0D58-C3ED-024C-4FFD-D88F516E97B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C3E97A7-1DD1-676C-4555-3BEFEB9E873A}"/>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2026325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2D7161-1C71-6645-1FE4-75678F91B82E}"/>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9719DDB4-17D3-3445-04B7-CE022CF690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9403AF2-5F16-77F8-E912-C7C363FF63D5}"/>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5" name="Espace réservé du pied de page 4">
            <a:extLst>
              <a:ext uri="{FF2B5EF4-FFF2-40B4-BE49-F238E27FC236}">
                <a16:creationId xmlns:a16="http://schemas.microsoft.com/office/drawing/2014/main" id="{122C88BA-89AB-30C8-E2E2-63849C3D360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1C1B039-1022-926A-5340-258F4B7BB068}"/>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2125677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8E972B-D5E4-152F-BD44-450DA02DC04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073D641-A1C3-0FCF-B7D8-17A20B6ECA3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6061578-7AA3-FB5C-0AC5-03391E2033DD}"/>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0D9BF24-A3FB-F2E4-CB1A-576EEF1DF593}"/>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6" name="Espace réservé du pied de page 5">
            <a:extLst>
              <a:ext uri="{FF2B5EF4-FFF2-40B4-BE49-F238E27FC236}">
                <a16:creationId xmlns:a16="http://schemas.microsoft.com/office/drawing/2014/main" id="{9EEC78C1-69CA-C417-153D-FF9E75D13EE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0B9AD1D-2F94-D918-11A9-A30465467E7C}"/>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2356935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B544DD-76E2-3CF3-61EB-0661E6D4F19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192F8407-0A95-752A-B653-608410124A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DBD00AB7-0B9B-4B03-5BBE-1217DF1E9759}"/>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73476DE7-FCD1-26C0-D48C-87F79C143E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6587D38C-96FE-0995-FC51-BAD301157B90}"/>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98207F39-409A-6FBE-5F44-CC8508C5DB24}"/>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8" name="Espace réservé du pied de page 7">
            <a:extLst>
              <a:ext uri="{FF2B5EF4-FFF2-40B4-BE49-F238E27FC236}">
                <a16:creationId xmlns:a16="http://schemas.microsoft.com/office/drawing/2014/main" id="{A856B32D-6841-1EEA-CD22-458C1C6A42F9}"/>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A4669381-9A0E-0239-97EC-D24C557268C3}"/>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1787355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393575-793D-E5F2-9958-7AB7430B495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BB88DB80-990F-F4E1-30DD-83EBBDB956E1}"/>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4" name="Espace réservé du pied de page 3">
            <a:extLst>
              <a:ext uri="{FF2B5EF4-FFF2-40B4-BE49-F238E27FC236}">
                <a16:creationId xmlns:a16="http://schemas.microsoft.com/office/drawing/2014/main" id="{A436C219-FCF9-8359-9057-5588A446079D}"/>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4A94643-4112-3106-8D94-91B1462D7814}"/>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2808346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B88A9A1-8006-1AAE-D4A8-629A1D0983E4}"/>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3" name="Espace réservé du pied de page 2">
            <a:extLst>
              <a:ext uri="{FF2B5EF4-FFF2-40B4-BE49-F238E27FC236}">
                <a16:creationId xmlns:a16="http://schemas.microsoft.com/office/drawing/2014/main" id="{D08C48E5-48F7-2361-2399-8B686EA635CC}"/>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E6163B2-CFDF-3833-933E-42DEA8F3F1C4}"/>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1142508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18A2C0-553B-B5E7-F984-28F72B83F7B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DD87909-4938-5039-CF8A-E94C6139B5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030E0DC3-1AA0-58B6-FE6C-D2E9AB8A84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FBD1F6A-135B-3D59-B587-D8887C400017}"/>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6" name="Espace réservé du pied de page 5">
            <a:extLst>
              <a:ext uri="{FF2B5EF4-FFF2-40B4-BE49-F238E27FC236}">
                <a16:creationId xmlns:a16="http://schemas.microsoft.com/office/drawing/2014/main" id="{27A3A8E4-CC0A-6B21-BBBA-FA9735D6713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5B37B0B-982F-3D1B-6046-808D34770E62}"/>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783768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5386CD-25E1-808F-8387-72AFCF69A86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2EF130C-0902-4EC6-8667-222B501C3B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E047B07-6DD8-F248-31DC-4655E15113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C0482C4-D746-664D-CB6A-6656E1B42DB2}"/>
              </a:ext>
            </a:extLst>
          </p:cNvPr>
          <p:cNvSpPr>
            <a:spLocks noGrp="1"/>
          </p:cNvSpPr>
          <p:nvPr>
            <p:ph type="dt" sz="half" idx="10"/>
          </p:nvPr>
        </p:nvSpPr>
        <p:spPr/>
        <p:txBody>
          <a:bodyPr/>
          <a:lstStyle/>
          <a:p>
            <a:fld id="{6D0C315D-0372-9441-BED2-73250511F609}" type="datetimeFigureOut">
              <a:rPr lang="fr-FR" smtClean="0"/>
              <a:t>01/07/2022</a:t>
            </a:fld>
            <a:endParaRPr lang="fr-FR"/>
          </a:p>
        </p:txBody>
      </p:sp>
      <p:sp>
        <p:nvSpPr>
          <p:cNvPr id="6" name="Espace réservé du pied de page 5">
            <a:extLst>
              <a:ext uri="{FF2B5EF4-FFF2-40B4-BE49-F238E27FC236}">
                <a16:creationId xmlns:a16="http://schemas.microsoft.com/office/drawing/2014/main" id="{56C1EF02-8471-3D3B-3296-A8B4886F0AE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96298DC-E848-7621-029A-34C241AF89BA}"/>
              </a:ext>
            </a:extLst>
          </p:cNvPr>
          <p:cNvSpPr>
            <a:spLocks noGrp="1"/>
          </p:cNvSpPr>
          <p:nvPr>
            <p:ph type="sldNum" sz="quarter" idx="12"/>
          </p:nvPr>
        </p:nvSpPr>
        <p:spPr/>
        <p:txBody>
          <a:bodyPr/>
          <a:lstStyle/>
          <a:p>
            <a:fld id="{782785D9-9573-AF49-9715-8A81B1128560}" type="slidenum">
              <a:rPr lang="fr-FR" smtClean="0"/>
              <a:t>‹N°›</a:t>
            </a:fld>
            <a:endParaRPr lang="fr-FR"/>
          </a:p>
        </p:txBody>
      </p:sp>
    </p:spTree>
    <p:extLst>
      <p:ext uri="{BB962C8B-B14F-4D97-AF65-F5344CB8AC3E}">
        <p14:creationId xmlns:p14="http://schemas.microsoft.com/office/powerpoint/2010/main" val="525664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9BBBE66-74AC-6780-0570-093D69378D8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38999126-0B4E-AEFB-5F61-A089D882AF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D917B17-B927-0EC9-8E5D-FD8DF2F5A7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0C315D-0372-9441-BED2-73250511F609}" type="datetimeFigureOut">
              <a:rPr lang="fr-FR" smtClean="0"/>
              <a:t>01/07/2022</a:t>
            </a:fld>
            <a:endParaRPr lang="fr-FR"/>
          </a:p>
        </p:txBody>
      </p:sp>
      <p:sp>
        <p:nvSpPr>
          <p:cNvPr id="5" name="Espace réservé du pied de page 4">
            <a:extLst>
              <a:ext uri="{FF2B5EF4-FFF2-40B4-BE49-F238E27FC236}">
                <a16:creationId xmlns:a16="http://schemas.microsoft.com/office/drawing/2014/main" id="{E09DC5A2-CC9C-413F-A1FC-67606D718A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E838336-8C5B-C5AE-3E09-D7BC7AA80A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2785D9-9573-AF49-9715-8A81B1128560}" type="slidenum">
              <a:rPr lang="fr-FR" smtClean="0"/>
              <a:t>‹N°›</a:t>
            </a:fld>
            <a:endParaRPr lang="fr-FR"/>
          </a:p>
        </p:txBody>
      </p:sp>
    </p:spTree>
    <p:extLst>
      <p:ext uri="{BB962C8B-B14F-4D97-AF65-F5344CB8AC3E}">
        <p14:creationId xmlns:p14="http://schemas.microsoft.com/office/powerpoint/2010/main" val="21204221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043BF5-11FF-7838-FD3F-4F54E6569A32}"/>
              </a:ext>
            </a:extLst>
          </p:cNvPr>
          <p:cNvSpPr>
            <a:spLocks noGrp="1"/>
          </p:cNvSpPr>
          <p:nvPr>
            <p:ph type="ctrTitle"/>
          </p:nvPr>
        </p:nvSpPr>
        <p:spPr/>
        <p:txBody>
          <a:bodyPr/>
          <a:lstStyle/>
          <a:p>
            <a:r>
              <a:rPr lang="fr-FR" dirty="0"/>
              <a:t>Microsoft Word</a:t>
            </a:r>
          </a:p>
        </p:txBody>
      </p:sp>
      <p:sp>
        <p:nvSpPr>
          <p:cNvPr id="4" name="Sous-titre 3">
            <a:extLst>
              <a:ext uri="{FF2B5EF4-FFF2-40B4-BE49-F238E27FC236}">
                <a16:creationId xmlns:a16="http://schemas.microsoft.com/office/drawing/2014/main" id="{C30EC4C9-0541-C5C5-C61F-8033E744FC91}"/>
              </a:ext>
            </a:extLst>
          </p:cNvPr>
          <p:cNvSpPr>
            <a:spLocks noGrp="1"/>
          </p:cNvSpPr>
          <p:nvPr>
            <p:ph type="subTitle" idx="1"/>
          </p:nvPr>
        </p:nvSpPr>
        <p:spPr/>
        <p:txBody>
          <a:bodyPr/>
          <a:lstStyle/>
          <a:p>
            <a:endParaRPr lang="fr-FR"/>
          </a:p>
        </p:txBody>
      </p:sp>
    </p:spTree>
    <p:extLst>
      <p:ext uri="{BB962C8B-B14F-4D97-AF65-F5344CB8AC3E}">
        <p14:creationId xmlns:p14="http://schemas.microsoft.com/office/powerpoint/2010/main" val="566582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8FA641E-22EA-5AF4-B08B-CB84CBA20017}"/>
              </a:ext>
            </a:extLst>
          </p:cNvPr>
          <p:cNvSpPr>
            <a:spLocks noGrp="1"/>
          </p:cNvSpPr>
          <p:nvPr>
            <p:ph type="title"/>
          </p:nvPr>
        </p:nvSpPr>
        <p:spPr/>
        <p:txBody>
          <a:bodyPr/>
          <a:lstStyle/>
          <a:p>
            <a:r>
              <a:rPr lang="fr-SN" b="1" dirty="0"/>
              <a:t>Ajouter du texte et le mettre en forme</a:t>
            </a:r>
            <a:endParaRPr lang="fr-FR" dirty="0"/>
          </a:p>
        </p:txBody>
      </p:sp>
      <p:sp>
        <p:nvSpPr>
          <p:cNvPr id="5" name="Espace réservé du contenu 4">
            <a:extLst>
              <a:ext uri="{FF2B5EF4-FFF2-40B4-BE49-F238E27FC236}">
                <a16:creationId xmlns:a16="http://schemas.microsoft.com/office/drawing/2014/main" id="{4754DA24-8864-65EC-43EE-C41381AB315C}"/>
              </a:ext>
            </a:extLst>
          </p:cNvPr>
          <p:cNvSpPr>
            <a:spLocks noGrp="1"/>
          </p:cNvSpPr>
          <p:nvPr>
            <p:ph sz="half" idx="1"/>
          </p:nvPr>
        </p:nvSpPr>
        <p:spPr/>
        <p:txBody>
          <a:bodyPr/>
          <a:lstStyle/>
          <a:p>
            <a:pPr marL="514350" indent="-514350">
              <a:buFont typeface="+mj-lt"/>
              <a:buAutoNum type="arabicPeriod"/>
            </a:pPr>
            <a:r>
              <a:rPr lang="fr-SN" dirty="0"/>
              <a:t>Positionnez le curseur et entrez du texte.</a:t>
            </a:r>
          </a:p>
          <a:p>
            <a:pPr marL="514350" indent="-514350">
              <a:buFont typeface="+mj-lt"/>
              <a:buAutoNum type="arabicPeriod"/>
            </a:pPr>
            <a:r>
              <a:rPr lang="fr-SN" dirty="0"/>
              <a:t>Pour mettre le texte en forme, sélectionnez-le, puis choisissez une option : </a:t>
            </a:r>
            <a:r>
              <a:rPr lang="fr-SN" b="1" dirty="0"/>
              <a:t>Gras</a:t>
            </a:r>
            <a:r>
              <a:rPr lang="fr-SN" dirty="0"/>
              <a:t>, </a:t>
            </a:r>
            <a:r>
              <a:rPr lang="fr-SN" b="1" dirty="0"/>
              <a:t>Italique</a:t>
            </a:r>
            <a:r>
              <a:rPr lang="fr-SN" dirty="0"/>
              <a:t>, </a:t>
            </a:r>
            <a:r>
              <a:rPr lang="fr-SN" b="1" dirty="0"/>
              <a:t>Puces</a:t>
            </a:r>
            <a:r>
              <a:rPr lang="fr-SN" dirty="0"/>
              <a:t>, </a:t>
            </a:r>
            <a:r>
              <a:rPr lang="fr-SN" b="1" dirty="0"/>
              <a:t>Numérotation</a:t>
            </a:r>
            <a:r>
              <a:rPr lang="fr-SN" dirty="0"/>
              <a:t>, etc.</a:t>
            </a:r>
          </a:p>
          <a:p>
            <a:endParaRPr lang="fr-FR" dirty="0"/>
          </a:p>
        </p:txBody>
      </p:sp>
      <p:pic>
        <p:nvPicPr>
          <p:cNvPr id="8" name="Espace réservé du contenu 7">
            <a:extLst>
              <a:ext uri="{FF2B5EF4-FFF2-40B4-BE49-F238E27FC236}">
                <a16:creationId xmlns:a16="http://schemas.microsoft.com/office/drawing/2014/main" id="{5167D932-5CD1-99F8-195C-24D5F6338329}"/>
              </a:ext>
            </a:extLst>
          </p:cNvPr>
          <p:cNvPicPr>
            <a:picLocks noGrp="1" noChangeAspect="1"/>
          </p:cNvPicPr>
          <p:nvPr>
            <p:ph sz="half" idx="2"/>
          </p:nvPr>
        </p:nvPicPr>
        <p:blipFill>
          <a:blip r:embed="rId2"/>
          <a:stretch>
            <a:fillRect/>
          </a:stretch>
        </p:blipFill>
        <p:spPr>
          <a:xfrm>
            <a:off x="6413500" y="2680494"/>
            <a:ext cx="4699000" cy="1320800"/>
          </a:xfrm>
        </p:spPr>
      </p:pic>
    </p:spTree>
    <p:extLst>
      <p:ext uri="{BB962C8B-B14F-4D97-AF65-F5344CB8AC3E}">
        <p14:creationId xmlns:p14="http://schemas.microsoft.com/office/powerpoint/2010/main" val="3332586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87C092F-1661-B977-EFB6-3206BCABD785}"/>
              </a:ext>
            </a:extLst>
          </p:cNvPr>
          <p:cNvSpPr>
            <a:spLocks noGrp="1"/>
          </p:cNvSpPr>
          <p:nvPr>
            <p:ph type="title"/>
          </p:nvPr>
        </p:nvSpPr>
        <p:spPr/>
        <p:txBody>
          <a:bodyPr/>
          <a:lstStyle/>
          <a:p>
            <a:r>
              <a:rPr lang="fr-SN" b="1" dirty="0"/>
              <a:t>Ajouter des images, des formes, des graphiques SmartArt, un graphique, etc.</a:t>
            </a:r>
            <a:endParaRPr lang="fr-FR" dirty="0"/>
          </a:p>
        </p:txBody>
      </p:sp>
      <p:sp>
        <p:nvSpPr>
          <p:cNvPr id="3" name="Espace réservé du contenu 2">
            <a:extLst>
              <a:ext uri="{FF2B5EF4-FFF2-40B4-BE49-F238E27FC236}">
                <a16:creationId xmlns:a16="http://schemas.microsoft.com/office/drawing/2014/main" id="{D430F766-3CF9-99AC-DF25-F738077A2527}"/>
              </a:ext>
            </a:extLst>
          </p:cNvPr>
          <p:cNvSpPr>
            <a:spLocks noGrp="1"/>
          </p:cNvSpPr>
          <p:nvPr>
            <p:ph sz="half" idx="1"/>
          </p:nvPr>
        </p:nvSpPr>
        <p:spPr/>
        <p:txBody>
          <a:bodyPr/>
          <a:lstStyle/>
          <a:p>
            <a:pPr marL="514350" indent="-514350">
              <a:buFont typeface="+mj-lt"/>
              <a:buAutoNum type="arabicPeriod"/>
            </a:pPr>
            <a:r>
              <a:rPr lang="fr-SN" dirty="0"/>
              <a:t>Sélectionnez l’onglet </a:t>
            </a:r>
            <a:r>
              <a:rPr lang="fr-SN" b="1" dirty="0"/>
              <a:t>Insertion</a:t>
            </a:r>
            <a:r>
              <a:rPr lang="fr-SN" dirty="0"/>
              <a:t>.</a:t>
            </a:r>
          </a:p>
          <a:p>
            <a:pPr marL="514350" indent="-514350">
              <a:buFont typeface="+mj-lt"/>
              <a:buAutoNum type="arabicPeriod"/>
            </a:pPr>
            <a:r>
              <a:rPr lang="fr-SN" dirty="0"/>
              <a:t>Sélectionnez l’objet à ajouter :</a:t>
            </a:r>
          </a:p>
          <a:p>
            <a:r>
              <a:rPr lang="fr-SN" b="1" dirty="0"/>
              <a:t>Tableaux</a:t>
            </a:r>
            <a:r>
              <a:rPr lang="fr-SN" dirty="0"/>
              <a:t> – sélectionnez </a:t>
            </a:r>
            <a:r>
              <a:rPr lang="fr-SN" b="1" dirty="0"/>
              <a:t>Tableau</a:t>
            </a:r>
            <a:r>
              <a:rPr lang="fr-SN" dirty="0"/>
              <a:t>, survolez la taille souhaitée et sélectionnez-la.</a:t>
            </a:r>
          </a:p>
          <a:p>
            <a:r>
              <a:rPr lang="fr-SN" b="1" dirty="0"/>
              <a:t>Images</a:t>
            </a:r>
            <a:r>
              <a:rPr lang="fr-SN" dirty="0"/>
              <a:t> : sélectionnez </a:t>
            </a:r>
            <a:r>
              <a:rPr lang="fr-SN" b="1" dirty="0"/>
              <a:t>Images</a:t>
            </a:r>
            <a:r>
              <a:rPr lang="fr-SN" dirty="0"/>
              <a:t>, recherchez des images à partir de votre ordinateur, sélectionnez dans une banque d’images ou recherchez sur Bing.</a:t>
            </a:r>
          </a:p>
          <a:p>
            <a:endParaRPr lang="fr-FR" dirty="0"/>
          </a:p>
        </p:txBody>
      </p:sp>
      <p:pic>
        <p:nvPicPr>
          <p:cNvPr id="6" name="Espace réservé du contenu 5">
            <a:extLst>
              <a:ext uri="{FF2B5EF4-FFF2-40B4-BE49-F238E27FC236}">
                <a16:creationId xmlns:a16="http://schemas.microsoft.com/office/drawing/2014/main" id="{E04BCC81-8672-D7F3-4656-1CFC9AAB85E6}"/>
              </a:ext>
            </a:extLst>
          </p:cNvPr>
          <p:cNvPicPr>
            <a:picLocks noGrp="1" noChangeAspect="1"/>
          </p:cNvPicPr>
          <p:nvPr>
            <p:ph sz="half" idx="2"/>
          </p:nvPr>
        </p:nvPicPr>
        <p:blipFill>
          <a:blip r:embed="rId2"/>
          <a:stretch>
            <a:fillRect/>
          </a:stretch>
        </p:blipFill>
        <p:spPr>
          <a:xfrm>
            <a:off x="6172200" y="3359763"/>
            <a:ext cx="5181600" cy="1283062"/>
          </a:xfrm>
        </p:spPr>
      </p:pic>
    </p:spTree>
    <p:extLst>
      <p:ext uri="{BB962C8B-B14F-4D97-AF65-F5344CB8AC3E}">
        <p14:creationId xmlns:p14="http://schemas.microsoft.com/office/powerpoint/2010/main" val="2711465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39399F8-948F-2127-A86B-627722F4672A}"/>
              </a:ext>
            </a:extLst>
          </p:cNvPr>
          <p:cNvSpPr>
            <a:spLocks noGrp="1"/>
          </p:cNvSpPr>
          <p:nvPr>
            <p:ph type="title"/>
          </p:nvPr>
        </p:nvSpPr>
        <p:spPr/>
        <p:txBody>
          <a:bodyPr/>
          <a:lstStyle/>
          <a:p>
            <a:r>
              <a:rPr lang="fr-SN" b="1" dirty="0"/>
              <a:t>Remarque </a:t>
            </a:r>
            <a:endParaRPr lang="fr-FR" dirty="0"/>
          </a:p>
        </p:txBody>
      </p:sp>
      <p:sp>
        <p:nvSpPr>
          <p:cNvPr id="6" name="Espace réservé du contenu 5">
            <a:extLst>
              <a:ext uri="{FF2B5EF4-FFF2-40B4-BE49-F238E27FC236}">
                <a16:creationId xmlns:a16="http://schemas.microsoft.com/office/drawing/2014/main" id="{0ECEBB4D-ADF6-67E2-588C-A3E6B675285C}"/>
              </a:ext>
            </a:extLst>
          </p:cNvPr>
          <p:cNvSpPr>
            <a:spLocks noGrp="1"/>
          </p:cNvSpPr>
          <p:nvPr>
            <p:ph idx="1"/>
          </p:nvPr>
        </p:nvSpPr>
        <p:spPr/>
        <p:txBody>
          <a:bodyPr/>
          <a:lstStyle/>
          <a:p>
            <a:r>
              <a:rPr lang="fr-SN" dirty="0"/>
              <a:t>Les versions antérieures de Word peuvent contenir des </a:t>
            </a:r>
            <a:r>
              <a:rPr lang="fr-SN" b="1" dirty="0"/>
              <a:t>images en ligne</a:t>
            </a:r>
            <a:r>
              <a:rPr lang="fr-SN" dirty="0"/>
              <a:t> dans le ruban à côté d’</a:t>
            </a:r>
            <a:r>
              <a:rPr lang="fr-SN" b="1" dirty="0"/>
              <a:t>Images</a:t>
            </a:r>
            <a:r>
              <a:rPr lang="fr-SN" dirty="0"/>
              <a:t>. </a:t>
            </a:r>
          </a:p>
          <a:p>
            <a:endParaRPr lang="fr-FR" dirty="0"/>
          </a:p>
        </p:txBody>
      </p:sp>
    </p:spTree>
    <p:extLst>
      <p:ext uri="{BB962C8B-B14F-4D97-AF65-F5344CB8AC3E}">
        <p14:creationId xmlns:p14="http://schemas.microsoft.com/office/powerpoint/2010/main" val="2810637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F90B12CE-5925-C40D-8676-D1648F9A46A0}"/>
              </a:ext>
            </a:extLst>
          </p:cNvPr>
          <p:cNvSpPr>
            <a:spLocks noGrp="1"/>
          </p:cNvSpPr>
          <p:nvPr>
            <p:ph type="title"/>
          </p:nvPr>
        </p:nvSpPr>
        <p:spPr/>
        <p:txBody>
          <a:bodyPr/>
          <a:lstStyle/>
          <a:p>
            <a:r>
              <a:rPr lang="fr-SN" b="1" dirty="0"/>
              <a:t>Ajouter des images, des formes, des graphiques SmartArt, un graphique, etc.</a:t>
            </a:r>
            <a:endParaRPr lang="fr-FR" dirty="0"/>
          </a:p>
        </p:txBody>
      </p:sp>
      <p:sp>
        <p:nvSpPr>
          <p:cNvPr id="5" name="Espace réservé du contenu 4">
            <a:extLst>
              <a:ext uri="{FF2B5EF4-FFF2-40B4-BE49-F238E27FC236}">
                <a16:creationId xmlns:a16="http://schemas.microsoft.com/office/drawing/2014/main" id="{981031D1-C1AB-86EA-D10A-F5F5636DD565}"/>
              </a:ext>
            </a:extLst>
          </p:cNvPr>
          <p:cNvSpPr>
            <a:spLocks noGrp="1"/>
          </p:cNvSpPr>
          <p:nvPr>
            <p:ph sz="half" idx="1"/>
          </p:nvPr>
        </p:nvSpPr>
        <p:spPr/>
        <p:txBody>
          <a:bodyPr>
            <a:normAutofit fontScale="92500"/>
          </a:bodyPr>
          <a:lstStyle/>
          <a:p>
            <a:r>
              <a:rPr lang="fr-SN" b="1" dirty="0"/>
              <a:t>Formes</a:t>
            </a:r>
            <a:r>
              <a:rPr lang="fr-SN" dirty="0"/>
              <a:t> : sélectionnez </a:t>
            </a:r>
            <a:r>
              <a:rPr lang="fr-SN" b="1" dirty="0"/>
              <a:t>Formes</a:t>
            </a:r>
            <a:r>
              <a:rPr lang="fr-SN" dirty="0"/>
              <a:t>, puis choisissez une forme dans le menu déroulant.</a:t>
            </a:r>
          </a:p>
          <a:p>
            <a:r>
              <a:rPr lang="fr-SN" b="1" dirty="0"/>
              <a:t>Icônes</a:t>
            </a:r>
            <a:r>
              <a:rPr lang="fr-SN" dirty="0"/>
              <a:t> : sélectionnez </a:t>
            </a:r>
            <a:r>
              <a:rPr lang="fr-SN" b="1" dirty="0"/>
              <a:t>Icônes</a:t>
            </a:r>
            <a:r>
              <a:rPr lang="fr-SN" dirty="0"/>
              <a:t>, choisissez l’icône de votre choix, puis sélectionnez </a:t>
            </a:r>
            <a:r>
              <a:rPr lang="fr-SN" b="1" dirty="0"/>
              <a:t>Insérer</a:t>
            </a:r>
            <a:r>
              <a:rPr lang="fr-SN" dirty="0"/>
              <a:t>.</a:t>
            </a:r>
          </a:p>
          <a:p>
            <a:r>
              <a:rPr lang="fr-SN" b="1" dirty="0"/>
              <a:t>Modèles 3D</a:t>
            </a:r>
            <a:r>
              <a:rPr lang="fr-SN" dirty="0"/>
              <a:t> : sélectionnez </a:t>
            </a:r>
            <a:r>
              <a:rPr lang="fr-SN" b="1" dirty="0"/>
              <a:t>Modèles 3D</a:t>
            </a:r>
            <a:r>
              <a:rPr lang="fr-SN" dirty="0"/>
              <a:t>, choisissez à partir d’un fichier ou d’une source en ligne, accédez à l’image souhaitée, puis sélectionnez </a:t>
            </a:r>
            <a:r>
              <a:rPr lang="fr-SN" b="1" dirty="0"/>
              <a:t>Insérer</a:t>
            </a:r>
            <a:r>
              <a:rPr lang="fr-SN" dirty="0"/>
              <a:t>.</a:t>
            </a:r>
          </a:p>
          <a:p>
            <a:endParaRPr lang="fr-FR" dirty="0"/>
          </a:p>
        </p:txBody>
      </p:sp>
      <p:sp>
        <p:nvSpPr>
          <p:cNvPr id="6" name="Espace réservé du contenu 5">
            <a:extLst>
              <a:ext uri="{FF2B5EF4-FFF2-40B4-BE49-F238E27FC236}">
                <a16:creationId xmlns:a16="http://schemas.microsoft.com/office/drawing/2014/main" id="{D0BAB52F-78A5-DFF8-47D6-C9FF211523D0}"/>
              </a:ext>
            </a:extLst>
          </p:cNvPr>
          <p:cNvSpPr>
            <a:spLocks noGrp="1"/>
          </p:cNvSpPr>
          <p:nvPr>
            <p:ph sz="half" idx="2"/>
          </p:nvPr>
        </p:nvSpPr>
        <p:spPr/>
        <p:txBody>
          <a:bodyPr>
            <a:normAutofit fontScale="92500"/>
          </a:bodyPr>
          <a:lstStyle/>
          <a:p>
            <a:r>
              <a:rPr lang="fr-SN" b="1" dirty="0"/>
              <a:t>Graphique SmartArt</a:t>
            </a:r>
            <a:r>
              <a:rPr lang="fr-SN" dirty="0"/>
              <a:t> : sélectionnez </a:t>
            </a:r>
            <a:r>
              <a:rPr lang="fr-SN" b="1" dirty="0"/>
              <a:t>Graphique SmartArt</a:t>
            </a:r>
            <a:r>
              <a:rPr lang="fr-SN" dirty="0"/>
              <a:t>, choisissez un </a:t>
            </a:r>
            <a:r>
              <a:rPr lang="fr-SN" b="1" dirty="0"/>
              <a:t>graphique SmartArt</a:t>
            </a:r>
            <a:r>
              <a:rPr lang="fr-SN" dirty="0"/>
              <a:t>, puis cliquez sur </a:t>
            </a:r>
            <a:r>
              <a:rPr lang="fr-SN" b="1" dirty="0"/>
              <a:t>OK</a:t>
            </a:r>
            <a:r>
              <a:rPr lang="fr-SN" dirty="0"/>
              <a:t>.</a:t>
            </a:r>
          </a:p>
          <a:p>
            <a:r>
              <a:rPr lang="fr-SN" b="1" dirty="0"/>
              <a:t>Graphique</a:t>
            </a:r>
            <a:r>
              <a:rPr lang="fr-SN" dirty="0"/>
              <a:t> : sélectionnez </a:t>
            </a:r>
            <a:r>
              <a:rPr lang="fr-SN" b="1" dirty="0"/>
              <a:t>Graphique</a:t>
            </a:r>
            <a:r>
              <a:rPr lang="fr-SN" dirty="0"/>
              <a:t>, sélectionnez le graphique souhaité, puis cliquez sur </a:t>
            </a:r>
            <a:r>
              <a:rPr lang="fr-SN" b="1" dirty="0"/>
              <a:t>OK</a:t>
            </a:r>
            <a:r>
              <a:rPr lang="fr-SN" dirty="0"/>
              <a:t>.</a:t>
            </a:r>
          </a:p>
          <a:p>
            <a:r>
              <a:rPr lang="fr-SN" b="1" dirty="0"/>
              <a:t>Capture</a:t>
            </a:r>
            <a:r>
              <a:rPr lang="fr-SN" dirty="0"/>
              <a:t> : sélectionnez </a:t>
            </a:r>
            <a:r>
              <a:rPr lang="fr-SN" b="1" dirty="0"/>
              <a:t>Capture</a:t>
            </a:r>
            <a:r>
              <a:rPr lang="fr-SN" dirty="0"/>
              <a:t>, puis sélectionnez-en une dans la liste déroulante. </a:t>
            </a:r>
          </a:p>
          <a:p>
            <a:endParaRPr lang="fr-FR" dirty="0"/>
          </a:p>
        </p:txBody>
      </p:sp>
    </p:spTree>
    <p:extLst>
      <p:ext uri="{BB962C8B-B14F-4D97-AF65-F5344CB8AC3E}">
        <p14:creationId xmlns:p14="http://schemas.microsoft.com/office/powerpoint/2010/main" val="99995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8F08CA4-7947-000A-AD43-767E42EC24B3}"/>
              </a:ext>
            </a:extLst>
          </p:cNvPr>
          <p:cNvSpPr>
            <a:spLocks noGrp="1"/>
          </p:cNvSpPr>
          <p:nvPr>
            <p:ph type="ctrTitle"/>
          </p:nvPr>
        </p:nvSpPr>
        <p:spPr/>
        <p:txBody>
          <a:bodyPr>
            <a:normAutofit fontScale="90000"/>
          </a:bodyPr>
          <a:lstStyle/>
          <a:p>
            <a:r>
              <a:rPr lang="fr-SN" b="1" dirty="0"/>
              <a:t>Enregistrer un document OneDrive</a:t>
            </a:r>
            <a:br>
              <a:rPr lang="fr-SN" b="1" dirty="0"/>
            </a:br>
            <a:endParaRPr lang="fr-FR" dirty="0"/>
          </a:p>
        </p:txBody>
      </p:sp>
      <p:sp>
        <p:nvSpPr>
          <p:cNvPr id="8" name="Sous-titre 7">
            <a:extLst>
              <a:ext uri="{FF2B5EF4-FFF2-40B4-BE49-F238E27FC236}">
                <a16:creationId xmlns:a16="http://schemas.microsoft.com/office/drawing/2014/main" id="{BABAC531-2136-4E5F-70AE-080E98DF1D3D}"/>
              </a:ext>
            </a:extLst>
          </p:cNvPr>
          <p:cNvSpPr>
            <a:spLocks noGrp="1"/>
          </p:cNvSpPr>
          <p:nvPr>
            <p:ph type="subTitle" idx="1"/>
          </p:nvPr>
        </p:nvSpPr>
        <p:spPr/>
        <p:txBody>
          <a:bodyPr/>
          <a:lstStyle/>
          <a:p>
            <a:endParaRPr lang="fr-FR"/>
          </a:p>
        </p:txBody>
      </p:sp>
    </p:spTree>
    <p:extLst>
      <p:ext uri="{BB962C8B-B14F-4D97-AF65-F5344CB8AC3E}">
        <p14:creationId xmlns:p14="http://schemas.microsoft.com/office/powerpoint/2010/main" val="2053770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97EF428-442C-ED62-95FA-A06E7202A869}"/>
              </a:ext>
            </a:extLst>
          </p:cNvPr>
          <p:cNvSpPr>
            <a:spLocks noGrp="1"/>
          </p:cNvSpPr>
          <p:nvPr>
            <p:ph type="title"/>
          </p:nvPr>
        </p:nvSpPr>
        <p:spPr/>
        <p:txBody>
          <a:bodyPr/>
          <a:lstStyle/>
          <a:p>
            <a:r>
              <a:rPr lang="fr-SN" b="1" dirty="0"/>
              <a:t>Enregistrer un document sur OneDrive</a:t>
            </a:r>
            <a:endParaRPr lang="fr-FR" dirty="0"/>
          </a:p>
        </p:txBody>
      </p:sp>
      <p:sp>
        <p:nvSpPr>
          <p:cNvPr id="5" name="Espace réservé du contenu 4">
            <a:extLst>
              <a:ext uri="{FF2B5EF4-FFF2-40B4-BE49-F238E27FC236}">
                <a16:creationId xmlns:a16="http://schemas.microsoft.com/office/drawing/2014/main" id="{5C77F834-E3CA-4089-C1D7-66B8F0EB4F85}"/>
              </a:ext>
            </a:extLst>
          </p:cNvPr>
          <p:cNvSpPr>
            <a:spLocks noGrp="1"/>
          </p:cNvSpPr>
          <p:nvPr>
            <p:ph sz="half" idx="1"/>
          </p:nvPr>
        </p:nvSpPr>
        <p:spPr/>
        <p:txBody>
          <a:bodyPr/>
          <a:lstStyle/>
          <a:p>
            <a:r>
              <a:rPr lang="fr-SN" dirty="0"/>
              <a:t>Lorsque vous enregistrez vos fichiers dans le cloud, vous pouvez les partager et collaborer dessus avec d’autres personnes, et y accéder en tout lieu, sur votre ordinateur, tablette ou téléphone.</a:t>
            </a:r>
          </a:p>
          <a:p>
            <a:pPr marL="514350" indent="-514350">
              <a:buFont typeface="+mj-lt"/>
              <a:buAutoNum type="arabicPeriod"/>
            </a:pPr>
            <a:r>
              <a:rPr lang="fr-SN" dirty="0"/>
              <a:t>Sélectionnez </a:t>
            </a:r>
            <a:r>
              <a:rPr lang="fr-SN" b="1" dirty="0"/>
              <a:t>Fichier &gt; Enregistrer sous</a:t>
            </a:r>
            <a:r>
              <a:rPr lang="fr-SN" dirty="0"/>
              <a:t>.</a:t>
            </a:r>
          </a:p>
          <a:p>
            <a:pPr marL="514350" indent="-514350">
              <a:buFont typeface="+mj-lt"/>
              <a:buAutoNum type="arabicPeriod"/>
            </a:pPr>
            <a:r>
              <a:rPr lang="fr-SN" dirty="0"/>
              <a:t>Sélectionnez </a:t>
            </a:r>
            <a:r>
              <a:rPr lang="fr-SN" b="1" dirty="0"/>
              <a:t>OneDrive</a:t>
            </a:r>
            <a:r>
              <a:rPr lang="fr-SN" dirty="0"/>
              <a:t>.</a:t>
            </a:r>
          </a:p>
          <a:p>
            <a:endParaRPr lang="fr-FR" dirty="0"/>
          </a:p>
        </p:txBody>
      </p:sp>
      <p:pic>
        <p:nvPicPr>
          <p:cNvPr id="8" name="Espace réservé du contenu 7">
            <a:extLst>
              <a:ext uri="{FF2B5EF4-FFF2-40B4-BE49-F238E27FC236}">
                <a16:creationId xmlns:a16="http://schemas.microsoft.com/office/drawing/2014/main" id="{91599CBB-6F87-692E-371F-4B0715E938D4}"/>
              </a:ext>
            </a:extLst>
          </p:cNvPr>
          <p:cNvPicPr>
            <a:picLocks noGrp="1" noChangeAspect="1"/>
          </p:cNvPicPr>
          <p:nvPr>
            <p:ph sz="half" idx="2"/>
          </p:nvPr>
        </p:nvPicPr>
        <p:blipFill>
          <a:blip r:embed="rId2"/>
          <a:stretch>
            <a:fillRect/>
          </a:stretch>
        </p:blipFill>
        <p:spPr>
          <a:xfrm>
            <a:off x="6646496" y="2226560"/>
            <a:ext cx="4612182" cy="3549467"/>
          </a:xfrm>
        </p:spPr>
      </p:pic>
    </p:spTree>
    <p:extLst>
      <p:ext uri="{BB962C8B-B14F-4D97-AF65-F5344CB8AC3E}">
        <p14:creationId xmlns:p14="http://schemas.microsoft.com/office/powerpoint/2010/main" val="2453527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6F0176-FAE7-F486-7FBF-F8624E667D94}"/>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FC764D02-D2BF-95DB-7ED4-C928DD547259}"/>
              </a:ext>
            </a:extLst>
          </p:cNvPr>
          <p:cNvSpPr>
            <a:spLocks noGrp="1"/>
          </p:cNvSpPr>
          <p:nvPr>
            <p:ph sz="half" idx="1"/>
          </p:nvPr>
        </p:nvSpPr>
        <p:spPr/>
        <p:txBody>
          <a:bodyPr>
            <a:normAutofit lnSpcReduction="10000"/>
          </a:bodyPr>
          <a:lstStyle/>
          <a:p>
            <a:pPr marL="0" indent="0">
              <a:buNone/>
            </a:pPr>
            <a:r>
              <a:rPr lang="fr-SN" dirty="0"/>
              <a:t>Enregistrez vos fichiers personnels dans </a:t>
            </a:r>
            <a:r>
              <a:rPr lang="fr-SN" b="1" dirty="0"/>
              <a:t>OneDrive - personnel</a:t>
            </a:r>
            <a:r>
              <a:rPr lang="fr-SN" dirty="0"/>
              <a:t> et vos fichiers de travail dans l’emplacement OneDrive de votre entreprise. Vous pouvez également les enregistrer dans un autre emplacement de la liste ou </a:t>
            </a:r>
            <a:r>
              <a:rPr lang="fr-SN" b="1" dirty="0"/>
              <a:t>ajouter un emplacement</a:t>
            </a:r>
            <a:r>
              <a:rPr lang="fr-SN" dirty="0"/>
              <a:t>.</a:t>
            </a:r>
          </a:p>
          <a:p>
            <a:pPr marL="514350" indent="-514350">
              <a:buFont typeface="+mj-lt"/>
              <a:buAutoNum type="arabicPeriod" startAt="3"/>
            </a:pPr>
            <a:r>
              <a:rPr lang="fr-SN" dirty="0"/>
              <a:t>Entrez un nom descriptif pour le fichier, puis sélectionnez </a:t>
            </a:r>
            <a:r>
              <a:rPr lang="fr-SN" b="1" dirty="0"/>
              <a:t>Enregistrer</a:t>
            </a:r>
            <a:r>
              <a:rPr lang="fr-SN" dirty="0"/>
              <a:t>.</a:t>
            </a:r>
          </a:p>
          <a:p>
            <a:endParaRPr lang="fr-FR" dirty="0"/>
          </a:p>
        </p:txBody>
      </p:sp>
      <p:pic>
        <p:nvPicPr>
          <p:cNvPr id="6" name="Espace réservé du contenu 5">
            <a:extLst>
              <a:ext uri="{FF2B5EF4-FFF2-40B4-BE49-F238E27FC236}">
                <a16:creationId xmlns:a16="http://schemas.microsoft.com/office/drawing/2014/main" id="{51B159AD-1278-62D3-ED53-549428713337}"/>
              </a:ext>
            </a:extLst>
          </p:cNvPr>
          <p:cNvPicPr>
            <a:picLocks noGrp="1" noChangeAspect="1"/>
          </p:cNvPicPr>
          <p:nvPr>
            <p:ph sz="half" idx="2"/>
          </p:nvPr>
        </p:nvPicPr>
        <p:blipFill>
          <a:blip r:embed="rId2"/>
          <a:stretch>
            <a:fillRect/>
          </a:stretch>
        </p:blipFill>
        <p:spPr>
          <a:xfrm>
            <a:off x="6275902" y="2060086"/>
            <a:ext cx="4205017" cy="3236119"/>
          </a:xfrm>
        </p:spPr>
      </p:pic>
    </p:spTree>
    <p:extLst>
      <p:ext uri="{BB962C8B-B14F-4D97-AF65-F5344CB8AC3E}">
        <p14:creationId xmlns:p14="http://schemas.microsoft.com/office/powerpoint/2010/main" val="3955334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4AAFB996-1236-E591-354A-2F73DD94C0BF}"/>
              </a:ext>
            </a:extLst>
          </p:cNvPr>
          <p:cNvSpPr>
            <a:spLocks noGrp="1"/>
          </p:cNvSpPr>
          <p:nvPr>
            <p:ph type="ctrTitle"/>
          </p:nvPr>
        </p:nvSpPr>
        <p:spPr/>
        <p:txBody>
          <a:bodyPr/>
          <a:lstStyle/>
          <a:p>
            <a:r>
              <a:rPr lang="fr-SN" b="1" dirty="0"/>
              <a:t>Créer et modifier</a:t>
            </a:r>
            <a:endParaRPr lang="fr-FR" dirty="0"/>
          </a:p>
        </p:txBody>
      </p:sp>
      <p:sp>
        <p:nvSpPr>
          <p:cNvPr id="6" name="Sous-titre 5">
            <a:extLst>
              <a:ext uri="{FF2B5EF4-FFF2-40B4-BE49-F238E27FC236}">
                <a16:creationId xmlns:a16="http://schemas.microsoft.com/office/drawing/2014/main" id="{9AEB85D9-C8AA-737F-0F8E-9EBC65E21B3D}"/>
              </a:ext>
            </a:extLst>
          </p:cNvPr>
          <p:cNvSpPr>
            <a:spLocks noGrp="1"/>
          </p:cNvSpPr>
          <p:nvPr>
            <p:ph type="subTitle" idx="1"/>
          </p:nvPr>
        </p:nvSpPr>
        <p:spPr/>
        <p:txBody>
          <a:bodyPr/>
          <a:lstStyle/>
          <a:p>
            <a:r>
              <a:rPr lang="fr-SN" b="1" dirty="0"/>
              <a:t>Word</a:t>
            </a:r>
            <a:endParaRPr lang="fr-FR" dirty="0"/>
          </a:p>
        </p:txBody>
      </p:sp>
    </p:spTree>
    <p:extLst>
      <p:ext uri="{BB962C8B-B14F-4D97-AF65-F5344CB8AC3E}">
        <p14:creationId xmlns:p14="http://schemas.microsoft.com/office/powerpoint/2010/main" val="620906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FDA7E86E-2D9A-4098-2B04-EE2F36AD7364}"/>
              </a:ext>
            </a:extLst>
          </p:cNvPr>
          <p:cNvSpPr>
            <a:spLocks noGrp="1"/>
          </p:cNvSpPr>
          <p:nvPr>
            <p:ph type="title"/>
          </p:nvPr>
        </p:nvSpPr>
        <p:spPr/>
        <p:txBody>
          <a:bodyPr/>
          <a:lstStyle/>
          <a:p>
            <a:r>
              <a:rPr lang="fr-SN" b="1" dirty="0"/>
              <a:t>Utiliser des styles</a:t>
            </a:r>
            <a:endParaRPr lang="fr-FR" dirty="0"/>
          </a:p>
        </p:txBody>
      </p:sp>
      <p:sp>
        <p:nvSpPr>
          <p:cNvPr id="5" name="Espace réservé du contenu 4">
            <a:extLst>
              <a:ext uri="{FF2B5EF4-FFF2-40B4-BE49-F238E27FC236}">
                <a16:creationId xmlns:a16="http://schemas.microsoft.com/office/drawing/2014/main" id="{E193F04E-2E2E-6F39-C1D7-0BA0C4F8CA04}"/>
              </a:ext>
            </a:extLst>
          </p:cNvPr>
          <p:cNvSpPr>
            <a:spLocks noGrp="1"/>
          </p:cNvSpPr>
          <p:nvPr>
            <p:ph sz="half" idx="1"/>
          </p:nvPr>
        </p:nvSpPr>
        <p:spPr/>
        <p:txBody>
          <a:bodyPr>
            <a:normAutofit fontScale="85000" lnSpcReduction="20000"/>
          </a:bodyPr>
          <a:lstStyle/>
          <a:p>
            <a:pPr marL="0" indent="0">
              <a:buNone/>
            </a:pPr>
            <a:r>
              <a:rPr lang="fr-SN" dirty="0"/>
              <a:t>Les modèles de </a:t>
            </a:r>
            <a:r>
              <a:rPr lang="fr-SN" b="1" dirty="0"/>
              <a:t>styles</a:t>
            </a:r>
            <a:r>
              <a:rPr lang="fr-SN" dirty="0"/>
              <a:t> appliquent des attributs de mise en forme (police, taille de police, couleur de police et espacement) cohérents aux en-têtes, paragraphes et titres de l’ensemble de votre document.</a:t>
            </a:r>
          </a:p>
          <a:p>
            <a:pPr marL="514350" indent="-514350">
              <a:buFont typeface="+mj-lt"/>
              <a:buAutoNum type="arabicPeriod"/>
            </a:pPr>
            <a:r>
              <a:rPr lang="fr-SN" dirty="0"/>
              <a:t>Sélectionnez les mots, le paragraphe, la liste ou le tableau à modifier.</a:t>
            </a:r>
          </a:p>
          <a:p>
            <a:pPr marL="514350" indent="-514350">
              <a:buFont typeface="+mj-lt"/>
              <a:buAutoNum type="arabicPeriod"/>
            </a:pPr>
            <a:r>
              <a:rPr lang="fr-SN" dirty="0"/>
              <a:t>Dans l’onglet </a:t>
            </a:r>
            <a:r>
              <a:rPr lang="fr-SN" b="1" dirty="0"/>
              <a:t>Accueil</a:t>
            </a:r>
            <a:r>
              <a:rPr lang="fr-SN" dirty="0"/>
              <a:t>, sélectionnez un style.</a:t>
            </a:r>
          </a:p>
          <a:p>
            <a:pPr marL="0" indent="0">
              <a:buNone/>
            </a:pPr>
            <a:r>
              <a:rPr lang="fr-SN" dirty="0"/>
              <a:t>Si vous ne voyez pas le style que vous souhaitez, cliquez sur le bouton </a:t>
            </a:r>
            <a:r>
              <a:rPr lang="fr-SN" b="1" dirty="0"/>
              <a:t>Autres </a:t>
            </a:r>
            <a:r>
              <a:rPr lang="fr-SN" dirty="0"/>
              <a:t>pour développer la galerie.</a:t>
            </a:r>
          </a:p>
          <a:p>
            <a:endParaRPr lang="fr-FR" dirty="0"/>
          </a:p>
        </p:txBody>
      </p:sp>
      <p:pic>
        <p:nvPicPr>
          <p:cNvPr id="8" name="Espace réservé du contenu 7">
            <a:extLst>
              <a:ext uri="{FF2B5EF4-FFF2-40B4-BE49-F238E27FC236}">
                <a16:creationId xmlns:a16="http://schemas.microsoft.com/office/drawing/2014/main" id="{51D30445-27B9-DCD8-09C6-9D3DBD0AB4B6}"/>
              </a:ext>
            </a:extLst>
          </p:cNvPr>
          <p:cNvPicPr>
            <a:picLocks noGrp="1" noChangeAspect="1"/>
          </p:cNvPicPr>
          <p:nvPr>
            <p:ph sz="half" idx="2"/>
          </p:nvPr>
        </p:nvPicPr>
        <p:blipFill>
          <a:blip r:embed="rId2"/>
          <a:stretch>
            <a:fillRect/>
          </a:stretch>
        </p:blipFill>
        <p:spPr>
          <a:xfrm>
            <a:off x="6775450" y="2261394"/>
            <a:ext cx="3975100" cy="3479800"/>
          </a:xfrm>
        </p:spPr>
      </p:pic>
    </p:spTree>
    <p:extLst>
      <p:ext uri="{BB962C8B-B14F-4D97-AF65-F5344CB8AC3E}">
        <p14:creationId xmlns:p14="http://schemas.microsoft.com/office/powerpoint/2010/main" val="3951085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A1903E-5531-E271-7CE1-30C5913F703E}"/>
              </a:ext>
            </a:extLst>
          </p:cNvPr>
          <p:cNvSpPr>
            <a:spLocks noGrp="1"/>
          </p:cNvSpPr>
          <p:nvPr>
            <p:ph type="title"/>
          </p:nvPr>
        </p:nvSpPr>
        <p:spPr/>
        <p:txBody>
          <a:bodyPr/>
          <a:lstStyle/>
          <a:p>
            <a:r>
              <a:rPr lang="fr-SN" b="1" dirty="0"/>
              <a:t>Appliquer des thèmes</a:t>
            </a:r>
            <a:endParaRPr lang="fr-FR" dirty="0"/>
          </a:p>
        </p:txBody>
      </p:sp>
      <p:sp>
        <p:nvSpPr>
          <p:cNvPr id="3" name="Espace réservé du contenu 2">
            <a:extLst>
              <a:ext uri="{FF2B5EF4-FFF2-40B4-BE49-F238E27FC236}">
                <a16:creationId xmlns:a16="http://schemas.microsoft.com/office/drawing/2014/main" id="{302E3C8A-4011-6789-5AB3-4AA8CD9316F6}"/>
              </a:ext>
            </a:extLst>
          </p:cNvPr>
          <p:cNvSpPr>
            <a:spLocks noGrp="1"/>
          </p:cNvSpPr>
          <p:nvPr>
            <p:ph sz="half" idx="1"/>
          </p:nvPr>
        </p:nvSpPr>
        <p:spPr/>
        <p:txBody>
          <a:bodyPr/>
          <a:lstStyle/>
          <a:p>
            <a:r>
              <a:rPr lang="fr-SN" dirty="0"/>
              <a:t>Les </a:t>
            </a:r>
            <a:r>
              <a:rPr lang="fr-SN" b="1" dirty="0"/>
              <a:t>thèmes</a:t>
            </a:r>
            <a:r>
              <a:rPr lang="fr-SN" dirty="0"/>
              <a:t> donnent un aspect professionnel à votre document.</a:t>
            </a:r>
          </a:p>
          <a:p>
            <a:pPr marL="514350" indent="-514350">
              <a:buFont typeface="+mj-lt"/>
              <a:buAutoNum type="arabicPeriod"/>
            </a:pPr>
            <a:r>
              <a:rPr lang="fr-SN" dirty="0"/>
              <a:t>Sélectionnez </a:t>
            </a:r>
            <a:r>
              <a:rPr lang="fr-SN" b="1" dirty="0"/>
              <a:t>Création</a:t>
            </a:r>
            <a:r>
              <a:rPr lang="fr-SN" dirty="0"/>
              <a:t> &gt;</a:t>
            </a:r>
            <a:r>
              <a:rPr lang="fr-SN" b="1" dirty="0"/>
              <a:t>Thèmes</a:t>
            </a:r>
            <a:r>
              <a:rPr lang="fr-SN" dirty="0"/>
              <a:t>.</a:t>
            </a:r>
          </a:p>
          <a:p>
            <a:pPr marL="514350" indent="-514350">
              <a:buFont typeface="+mj-lt"/>
              <a:buAutoNum type="arabicPeriod"/>
            </a:pPr>
            <a:r>
              <a:rPr lang="fr-SN" dirty="0"/>
              <a:t>Pointez sur un thème pour prévisualiser son apparence.</a:t>
            </a:r>
          </a:p>
          <a:p>
            <a:pPr marL="514350" indent="-514350">
              <a:buFont typeface="+mj-lt"/>
              <a:buAutoNum type="arabicPeriod"/>
            </a:pPr>
            <a:r>
              <a:rPr lang="fr-SN" dirty="0"/>
              <a:t>Sélectionnez le thème souhaité.</a:t>
            </a:r>
          </a:p>
          <a:p>
            <a:endParaRPr lang="fr-FR" dirty="0"/>
          </a:p>
        </p:txBody>
      </p:sp>
      <p:pic>
        <p:nvPicPr>
          <p:cNvPr id="6" name="Espace réservé du contenu 5">
            <a:extLst>
              <a:ext uri="{FF2B5EF4-FFF2-40B4-BE49-F238E27FC236}">
                <a16:creationId xmlns:a16="http://schemas.microsoft.com/office/drawing/2014/main" id="{C913DF9E-5BB8-F232-99DA-D74A2DAA9EF7}"/>
              </a:ext>
            </a:extLst>
          </p:cNvPr>
          <p:cNvPicPr>
            <a:picLocks noGrp="1" noChangeAspect="1"/>
          </p:cNvPicPr>
          <p:nvPr>
            <p:ph sz="half" idx="2"/>
          </p:nvPr>
        </p:nvPicPr>
        <p:blipFill>
          <a:blip r:embed="rId2"/>
          <a:stretch>
            <a:fillRect/>
          </a:stretch>
        </p:blipFill>
        <p:spPr>
          <a:xfrm>
            <a:off x="6775450" y="2261394"/>
            <a:ext cx="3975100" cy="3479800"/>
          </a:xfrm>
        </p:spPr>
      </p:pic>
    </p:spTree>
    <p:extLst>
      <p:ext uri="{BB962C8B-B14F-4D97-AF65-F5344CB8AC3E}">
        <p14:creationId xmlns:p14="http://schemas.microsoft.com/office/powerpoint/2010/main" val="1115176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82AE25-7237-F5B7-D40F-2A70B1E5AAD3}"/>
              </a:ext>
            </a:extLst>
          </p:cNvPr>
          <p:cNvSpPr>
            <a:spLocks noGrp="1"/>
          </p:cNvSpPr>
          <p:nvPr>
            <p:ph type="title"/>
          </p:nvPr>
        </p:nvSpPr>
        <p:spPr/>
        <p:txBody>
          <a:bodyPr/>
          <a:lstStyle/>
          <a:p>
            <a:r>
              <a:rPr lang="fr-SN" b="1" dirty="0"/>
              <a:t>Créer un document</a:t>
            </a:r>
            <a:endParaRPr lang="fr-FR" dirty="0"/>
          </a:p>
        </p:txBody>
      </p:sp>
      <p:sp>
        <p:nvSpPr>
          <p:cNvPr id="3" name="Espace réservé du contenu 2">
            <a:extLst>
              <a:ext uri="{FF2B5EF4-FFF2-40B4-BE49-F238E27FC236}">
                <a16:creationId xmlns:a16="http://schemas.microsoft.com/office/drawing/2014/main" id="{E626E7B4-66D3-A494-8CD7-D3B8436AD094}"/>
              </a:ext>
            </a:extLst>
          </p:cNvPr>
          <p:cNvSpPr>
            <a:spLocks noGrp="1"/>
          </p:cNvSpPr>
          <p:nvPr>
            <p:ph idx="1"/>
          </p:nvPr>
        </p:nvSpPr>
        <p:spPr/>
        <p:txBody>
          <a:bodyPr/>
          <a:lstStyle/>
          <a:p>
            <a:pPr marL="514350" indent="-514350">
              <a:buFont typeface="+mj-lt"/>
              <a:buAutoNum type="arabicPeriod"/>
            </a:pPr>
            <a:r>
              <a:rPr lang="fr-SN" dirty="0"/>
              <a:t>Ouvrez Word.</a:t>
            </a:r>
          </a:p>
          <a:p>
            <a:pPr marL="514350" indent="-514350">
              <a:buFont typeface="+mj-lt"/>
              <a:buAutoNum type="arabicPeriod"/>
            </a:pPr>
            <a:r>
              <a:rPr lang="fr-SN" dirty="0"/>
              <a:t>Sélectionnez </a:t>
            </a:r>
            <a:r>
              <a:rPr lang="fr-SN" b="1" dirty="0"/>
              <a:t>Document vierge</a:t>
            </a:r>
            <a:r>
              <a:rPr lang="fr-SN" dirty="0"/>
              <a:t>.</a:t>
            </a:r>
          </a:p>
          <a:p>
            <a:pPr marL="0" indent="0">
              <a:buNone/>
            </a:pPr>
            <a:r>
              <a:rPr lang="fr-SN" dirty="0"/>
              <a:t>Si Word est déjà ouvert, sélectionnez </a:t>
            </a:r>
            <a:r>
              <a:rPr lang="fr-SN" b="1" dirty="0"/>
              <a:t>Fichier</a:t>
            </a:r>
            <a:r>
              <a:rPr lang="fr-SN" dirty="0"/>
              <a:t> &gt; </a:t>
            </a:r>
            <a:r>
              <a:rPr lang="fr-SN" b="1" dirty="0"/>
              <a:t>Nouveau</a:t>
            </a:r>
            <a:r>
              <a:rPr lang="fr-SN" dirty="0"/>
              <a:t> &gt; </a:t>
            </a:r>
            <a:r>
              <a:rPr lang="fr-SN" b="1" dirty="0"/>
              <a:t>Document vierge</a:t>
            </a:r>
            <a:r>
              <a:rPr lang="fr-SN" dirty="0"/>
              <a:t>.</a:t>
            </a:r>
          </a:p>
          <a:p>
            <a:pPr marL="0" indent="0">
              <a:buNone/>
            </a:pPr>
            <a:r>
              <a:rPr lang="fr-SN" b="1" dirty="0"/>
              <a:t>Pour créer un document à l’aide d’un modèle</a:t>
            </a:r>
            <a:r>
              <a:rPr lang="fr-SN" dirty="0"/>
              <a:t> </a:t>
            </a:r>
          </a:p>
          <a:p>
            <a:pPr marL="514350" indent="-514350">
              <a:buFont typeface="+mj-lt"/>
              <a:buAutoNum type="arabicPeriod"/>
            </a:pPr>
            <a:r>
              <a:rPr lang="fr-SN" dirty="0"/>
              <a:t>Ouvrez Word. Si Word est déjà ouvert, sélectionnez </a:t>
            </a:r>
            <a:r>
              <a:rPr lang="fr-SN" b="1" dirty="0"/>
              <a:t>Fichier</a:t>
            </a:r>
            <a:r>
              <a:rPr lang="fr-SN" dirty="0"/>
              <a:t> &gt; </a:t>
            </a:r>
            <a:r>
              <a:rPr lang="fr-SN" b="1" dirty="0"/>
              <a:t>Nouveau</a:t>
            </a:r>
            <a:r>
              <a:rPr lang="fr-SN" dirty="0"/>
              <a:t>.</a:t>
            </a:r>
          </a:p>
          <a:p>
            <a:pPr marL="514350" indent="-514350">
              <a:buFont typeface="+mj-lt"/>
              <a:buAutoNum type="arabicPeriod"/>
            </a:pPr>
            <a:r>
              <a:rPr lang="fr-SN" dirty="0"/>
              <a:t>Double-cliquez sur un modèle pour l’ouvrir.</a:t>
            </a:r>
          </a:p>
          <a:p>
            <a:endParaRPr lang="fr-FR" dirty="0"/>
          </a:p>
        </p:txBody>
      </p:sp>
    </p:spTree>
    <p:extLst>
      <p:ext uri="{BB962C8B-B14F-4D97-AF65-F5344CB8AC3E}">
        <p14:creationId xmlns:p14="http://schemas.microsoft.com/office/powerpoint/2010/main" val="27112889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675BCE-9249-04CB-0597-D0187FCB1154}"/>
              </a:ext>
            </a:extLst>
          </p:cNvPr>
          <p:cNvSpPr>
            <a:spLocks noGrp="1"/>
          </p:cNvSpPr>
          <p:nvPr>
            <p:ph type="title"/>
          </p:nvPr>
        </p:nvSpPr>
        <p:spPr/>
        <p:txBody>
          <a:bodyPr/>
          <a:lstStyle/>
          <a:p>
            <a:r>
              <a:rPr lang="fr-SN" b="1" dirty="0"/>
              <a:t>Vérifier l’orthographe et la grammaire</a:t>
            </a:r>
            <a:endParaRPr lang="fr-FR" dirty="0"/>
          </a:p>
        </p:txBody>
      </p:sp>
      <p:sp>
        <p:nvSpPr>
          <p:cNvPr id="3" name="Espace réservé du contenu 2">
            <a:extLst>
              <a:ext uri="{FF2B5EF4-FFF2-40B4-BE49-F238E27FC236}">
                <a16:creationId xmlns:a16="http://schemas.microsoft.com/office/drawing/2014/main" id="{FACF17FE-4F6A-40B4-DEAA-4A7A2CFD3037}"/>
              </a:ext>
            </a:extLst>
          </p:cNvPr>
          <p:cNvSpPr>
            <a:spLocks noGrp="1"/>
          </p:cNvSpPr>
          <p:nvPr>
            <p:ph sz="half" idx="1"/>
          </p:nvPr>
        </p:nvSpPr>
        <p:spPr/>
        <p:txBody>
          <a:bodyPr/>
          <a:lstStyle/>
          <a:p>
            <a:pPr marL="0" indent="0">
              <a:buNone/>
            </a:pPr>
            <a:r>
              <a:rPr lang="fr-SN" dirty="0"/>
              <a:t>Word signale les mots mal orthographiés à l’aide d’un trait de soulignement ondulé rouge et les fautes de grammaire à l’aide d’un double soulignement bleu.</a:t>
            </a:r>
          </a:p>
          <a:p>
            <a:pPr marL="514350" indent="-514350">
              <a:buFont typeface="+mj-lt"/>
              <a:buAutoNum type="arabicPeriod"/>
            </a:pPr>
            <a:r>
              <a:rPr lang="fr-SN" dirty="0"/>
              <a:t>Cliquez sur le mot avec le bouton droit de la souris.</a:t>
            </a:r>
          </a:p>
          <a:p>
            <a:pPr marL="514350" indent="-514350">
              <a:buFont typeface="+mj-lt"/>
              <a:buAutoNum type="arabicPeriod"/>
            </a:pPr>
            <a:r>
              <a:rPr lang="fr-SN" dirty="0"/>
              <a:t>Sélectionnez une correction ou cliquez sur </a:t>
            </a:r>
            <a:r>
              <a:rPr lang="fr-SN" b="1" dirty="0"/>
              <a:t>Ignorer</a:t>
            </a:r>
            <a:r>
              <a:rPr lang="fr-SN" dirty="0"/>
              <a:t>.</a:t>
            </a:r>
          </a:p>
          <a:p>
            <a:endParaRPr lang="fr-FR" dirty="0"/>
          </a:p>
        </p:txBody>
      </p:sp>
      <p:pic>
        <p:nvPicPr>
          <p:cNvPr id="6" name="Espace réservé du contenu 5">
            <a:extLst>
              <a:ext uri="{FF2B5EF4-FFF2-40B4-BE49-F238E27FC236}">
                <a16:creationId xmlns:a16="http://schemas.microsoft.com/office/drawing/2014/main" id="{F4FFA38E-FFC0-A6B5-7A08-B6515818E61F}"/>
              </a:ext>
            </a:extLst>
          </p:cNvPr>
          <p:cNvPicPr>
            <a:picLocks noGrp="1" noChangeAspect="1"/>
          </p:cNvPicPr>
          <p:nvPr>
            <p:ph sz="half" idx="2"/>
          </p:nvPr>
        </p:nvPicPr>
        <p:blipFill>
          <a:blip r:embed="rId2"/>
          <a:stretch>
            <a:fillRect/>
          </a:stretch>
        </p:blipFill>
        <p:spPr>
          <a:xfrm>
            <a:off x="6172200" y="3136017"/>
            <a:ext cx="5181600" cy="1730553"/>
          </a:xfrm>
        </p:spPr>
      </p:pic>
    </p:spTree>
    <p:extLst>
      <p:ext uri="{BB962C8B-B14F-4D97-AF65-F5344CB8AC3E}">
        <p14:creationId xmlns:p14="http://schemas.microsoft.com/office/powerpoint/2010/main" val="2656889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1FF165-F1E1-C327-872B-D7FB65C6678F}"/>
              </a:ext>
            </a:extLst>
          </p:cNvPr>
          <p:cNvSpPr>
            <a:spLocks noGrp="1"/>
          </p:cNvSpPr>
          <p:nvPr>
            <p:ph type="title"/>
          </p:nvPr>
        </p:nvSpPr>
        <p:spPr/>
        <p:txBody>
          <a:bodyPr/>
          <a:lstStyle/>
          <a:p>
            <a:r>
              <a:rPr lang="fr-SN" b="1" dirty="0"/>
              <a:t>Rechercher et remplacer du texte</a:t>
            </a:r>
            <a:endParaRPr lang="fr-FR" dirty="0"/>
          </a:p>
        </p:txBody>
      </p:sp>
      <p:sp>
        <p:nvSpPr>
          <p:cNvPr id="3" name="Espace réservé du contenu 2">
            <a:extLst>
              <a:ext uri="{FF2B5EF4-FFF2-40B4-BE49-F238E27FC236}">
                <a16:creationId xmlns:a16="http://schemas.microsoft.com/office/drawing/2014/main" id="{DE5B9323-6037-9E99-0C30-2DDBA1B2B805}"/>
              </a:ext>
            </a:extLst>
          </p:cNvPr>
          <p:cNvSpPr>
            <a:spLocks noGrp="1"/>
          </p:cNvSpPr>
          <p:nvPr>
            <p:ph sz="half" idx="1"/>
          </p:nvPr>
        </p:nvSpPr>
        <p:spPr/>
        <p:txBody>
          <a:bodyPr>
            <a:normAutofit fontScale="92500" lnSpcReduction="20000"/>
          </a:bodyPr>
          <a:lstStyle/>
          <a:p>
            <a:pPr marL="514350" indent="-514350">
              <a:buFont typeface="+mj-lt"/>
              <a:buAutoNum type="arabicPeriod"/>
            </a:pPr>
            <a:r>
              <a:rPr lang="fr-SN" dirty="0"/>
              <a:t>Sélectionnez </a:t>
            </a:r>
            <a:r>
              <a:rPr lang="fr-SN" b="1" dirty="0"/>
              <a:t>Accueil</a:t>
            </a:r>
            <a:r>
              <a:rPr lang="fr-SN" dirty="0"/>
              <a:t> &gt; </a:t>
            </a:r>
            <a:r>
              <a:rPr lang="fr-SN" b="1" dirty="0"/>
              <a:t>Remplacer</a:t>
            </a:r>
            <a:r>
              <a:rPr lang="fr-SN" dirty="0"/>
              <a:t>.</a:t>
            </a:r>
          </a:p>
          <a:p>
            <a:pPr marL="514350" indent="-514350">
              <a:buFont typeface="+mj-lt"/>
              <a:buAutoNum type="arabicPeriod"/>
            </a:pPr>
            <a:r>
              <a:rPr lang="fr-SN" dirty="0"/>
              <a:t>Entrez un mot ou une expression à rechercher dans la zone </a:t>
            </a:r>
            <a:r>
              <a:rPr lang="fr-SN" b="1" dirty="0"/>
              <a:t>Rechercher</a:t>
            </a:r>
            <a:r>
              <a:rPr lang="fr-SN" dirty="0"/>
              <a:t>. Entrez le nouveau texte dans la zone </a:t>
            </a:r>
            <a:r>
              <a:rPr lang="fr-SN" b="1" dirty="0"/>
              <a:t>Remplacer par</a:t>
            </a:r>
            <a:r>
              <a:rPr lang="fr-SN" dirty="0"/>
              <a:t>.</a:t>
            </a:r>
          </a:p>
          <a:p>
            <a:pPr marL="514350" indent="-514350">
              <a:buFont typeface="+mj-lt"/>
              <a:buAutoNum type="arabicPeriod"/>
            </a:pPr>
            <a:r>
              <a:rPr lang="fr-SN" dirty="0"/>
              <a:t>Sélectionnez </a:t>
            </a:r>
            <a:r>
              <a:rPr lang="fr-SN" b="1" dirty="0"/>
              <a:t>Rechercher suivant</a:t>
            </a:r>
            <a:r>
              <a:rPr lang="fr-SN" dirty="0"/>
              <a:t>, puis choisissez :</a:t>
            </a:r>
          </a:p>
          <a:p>
            <a:r>
              <a:rPr lang="fr-SN" b="1" dirty="0"/>
              <a:t>Remplacer</a:t>
            </a:r>
            <a:r>
              <a:rPr lang="fr-SN" dirty="0"/>
              <a:t> pour remplacer la première instance ou</a:t>
            </a:r>
          </a:p>
          <a:p>
            <a:r>
              <a:rPr lang="fr-SN" b="1" dirty="0"/>
              <a:t>Remplacer tout</a:t>
            </a:r>
            <a:r>
              <a:rPr lang="fr-SN" dirty="0"/>
              <a:t> pour remplacer toutes les instances.</a:t>
            </a:r>
          </a:p>
          <a:p>
            <a:endParaRPr lang="fr-FR" dirty="0"/>
          </a:p>
        </p:txBody>
      </p:sp>
      <p:pic>
        <p:nvPicPr>
          <p:cNvPr id="6" name="Espace réservé du contenu 5">
            <a:extLst>
              <a:ext uri="{FF2B5EF4-FFF2-40B4-BE49-F238E27FC236}">
                <a16:creationId xmlns:a16="http://schemas.microsoft.com/office/drawing/2014/main" id="{D89300E0-0757-8844-15BD-9179408505D7}"/>
              </a:ext>
            </a:extLst>
          </p:cNvPr>
          <p:cNvPicPr>
            <a:picLocks noGrp="1" noChangeAspect="1"/>
          </p:cNvPicPr>
          <p:nvPr>
            <p:ph sz="half" idx="2"/>
          </p:nvPr>
        </p:nvPicPr>
        <p:blipFill>
          <a:blip r:embed="rId2"/>
          <a:stretch>
            <a:fillRect/>
          </a:stretch>
        </p:blipFill>
        <p:spPr>
          <a:xfrm>
            <a:off x="6172200" y="3191297"/>
            <a:ext cx="5181600" cy="1619994"/>
          </a:xfrm>
        </p:spPr>
      </p:pic>
    </p:spTree>
    <p:extLst>
      <p:ext uri="{BB962C8B-B14F-4D97-AF65-F5344CB8AC3E}">
        <p14:creationId xmlns:p14="http://schemas.microsoft.com/office/powerpoint/2010/main" val="29374442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8F2A6271-C1A4-5F5B-9218-3C9AFE120B17}"/>
              </a:ext>
            </a:extLst>
          </p:cNvPr>
          <p:cNvSpPr>
            <a:spLocks noGrp="1"/>
          </p:cNvSpPr>
          <p:nvPr>
            <p:ph type="ctrTitle"/>
          </p:nvPr>
        </p:nvSpPr>
        <p:spPr/>
        <p:txBody>
          <a:bodyPr/>
          <a:lstStyle/>
          <a:p>
            <a:r>
              <a:rPr lang="fr-SN" b="1" dirty="0"/>
              <a:t>Collaborer dans Word</a:t>
            </a:r>
            <a:endParaRPr lang="fr-FR" dirty="0"/>
          </a:p>
        </p:txBody>
      </p:sp>
      <p:sp>
        <p:nvSpPr>
          <p:cNvPr id="6" name="Sous-titre 5">
            <a:extLst>
              <a:ext uri="{FF2B5EF4-FFF2-40B4-BE49-F238E27FC236}">
                <a16:creationId xmlns:a16="http://schemas.microsoft.com/office/drawing/2014/main" id="{54A83DC1-4E68-5D23-5120-AB92665AA636}"/>
              </a:ext>
            </a:extLst>
          </p:cNvPr>
          <p:cNvSpPr>
            <a:spLocks noGrp="1"/>
          </p:cNvSpPr>
          <p:nvPr>
            <p:ph type="subTitle" idx="1"/>
          </p:nvPr>
        </p:nvSpPr>
        <p:spPr/>
        <p:txBody>
          <a:bodyPr/>
          <a:lstStyle/>
          <a:p>
            <a:endParaRPr lang="fr-FR"/>
          </a:p>
        </p:txBody>
      </p:sp>
    </p:spTree>
    <p:extLst>
      <p:ext uri="{BB962C8B-B14F-4D97-AF65-F5344CB8AC3E}">
        <p14:creationId xmlns:p14="http://schemas.microsoft.com/office/powerpoint/2010/main" val="16451862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839AA93-4164-AD1B-659E-D908A45D1607}"/>
              </a:ext>
            </a:extLst>
          </p:cNvPr>
          <p:cNvSpPr>
            <a:spLocks noGrp="1"/>
          </p:cNvSpPr>
          <p:nvPr>
            <p:ph type="title"/>
          </p:nvPr>
        </p:nvSpPr>
        <p:spPr/>
        <p:txBody>
          <a:bodyPr/>
          <a:lstStyle/>
          <a:p>
            <a:r>
              <a:rPr lang="fr-SN" b="1" dirty="0"/>
              <a:t>Partager un document</a:t>
            </a:r>
            <a:endParaRPr lang="fr-FR" dirty="0"/>
          </a:p>
        </p:txBody>
      </p:sp>
      <p:sp>
        <p:nvSpPr>
          <p:cNvPr id="4" name="Espace réservé du contenu 3">
            <a:extLst>
              <a:ext uri="{FF2B5EF4-FFF2-40B4-BE49-F238E27FC236}">
                <a16:creationId xmlns:a16="http://schemas.microsoft.com/office/drawing/2014/main" id="{764F7DD1-76DB-195A-94BA-2E3E8F986748}"/>
              </a:ext>
            </a:extLst>
          </p:cNvPr>
          <p:cNvSpPr>
            <a:spLocks noGrp="1"/>
          </p:cNvSpPr>
          <p:nvPr>
            <p:ph sz="half" idx="1"/>
          </p:nvPr>
        </p:nvSpPr>
        <p:spPr/>
        <p:txBody>
          <a:bodyPr/>
          <a:lstStyle/>
          <a:p>
            <a:r>
              <a:rPr lang="fr-SN" dirty="0"/>
              <a:t>Pour partager un fichier à partir de Word </a:t>
            </a:r>
          </a:p>
          <a:p>
            <a:pPr marL="514350" indent="-514350">
              <a:buFont typeface="+mj-lt"/>
              <a:buAutoNum type="arabicPeriod"/>
            </a:pPr>
            <a:r>
              <a:rPr lang="fr-SN" dirty="0"/>
              <a:t>Sélectionnez </a:t>
            </a:r>
            <a:r>
              <a:rPr lang="fr-SN" b="1" dirty="0"/>
              <a:t>Partager </a:t>
            </a:r>
            <a:r>
              <a:rPr lang="fr-SN" dirty="0"/>
              <a:t>sur le ruban.</a:t>
            </a:r>
          </a:p>
          <a:p>
            <a:r>
              <a:rPr lang="fr-SN" dirty="0"/>
              <a:t>Ou sélectionnez </a:t>
            </a:r>
            <a:r>
              <a:rPr lang="fr-SN" b="1" dirty="0"/>
              <a:t>Fichier &gt; Partager</a:t>
            </a:r>
            <a:r>
              <a:rPr lang="fr-SN" dirty="0"/>
              <a:t>.</a:t>
            </a:r>
          </a:p>
          <a:p>
            <a:endParaRPr lang="fr-FR" dirty="0"/>
          </a:p>
        </p:txBody>
      </p:sp>
      <p:pic>
        <p:nvPicPr>
          <p:cNvPr id="7" name="Espace réservé du contenu 6">
            <a:extLst>
              <a:ext uri="{FF2B5EF4-FFF2-40B4-BE49-F238E27FC236}">
                <a16:creationId xmlns:a16="http://schemas.microsoft.com/office/drawing/2014/main" id="{7671E525-1F05-6F5E-DF04-3E9772BAD8F8}"/>
              </a:ext>
            </a:extLst>
          </p:cNvPr>
          <p:cNvPicPr>
            <a:picLocks noGrp="1" noChangeAspect="1"/>
          </p:cNvPicPr>
          <p:nvPr>
            <p:ph sz="half" idx="2"/>
          </p:nvPr>
        </p:nvPicPr>
        <p:blipFill>
          <a:blip r:embed="rId2"/>
          <a:stretch>
            <a:fillRect/>
          </a:stretch>
        </p:blipFill>
        <p:spPr>
          <a:xfrm>
            <a:off x="7385050" y="1254369"/>
            <a:ext cx="3313284" cy="4702725"/>
          </a:xfrm>
        </p:spPr>
      </p:pic>
    </p:spTree>
    <p:extLst>
      <p:ext uri="{BB962C8B-B14F-4D97-AF65-F5344CB8AC3E}">
        <p14:creationId xmlns:p14="http://schemas.microsoft.com/office/powerpoint/2010/main" val="38532784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D65CC5-C4C7-2F1C-D574-43B85F69DC1B}"/>
              </a:ext>
            </a:extLst>
          </p:cNvPr>
          <p:cNvSpPr>
            <a:spLocks noGrp="1"/>
          </p:cNvSpPr>
          <p:nvPr>
            <p:ph type="title"/>
          </p:nvPr>
        </p:nvSpPr>
        <p:spPr/>
        <p:txBody>
          <a:bodyPr/>
          <a:lstStyle/>
          <a:p>
            <a:r>
              <a:rPr lang="fr-SN" b="1" dirty="0"/>
              <a:t>Partager un document</a:t>
            </a:r>
            <a:endParaRPr lang="fr-FR" dirty="0"/>
          </a:p>
        </p:txBody>
      </p:sp>
      <p:sp>
        <p:nvSpPr>
          <p:cNvPr id="3" name="Espace réservé du contenu 2">
            <a:extLst>
              <a:ext uri="{FF2B5EF4-FFF2-40B4-BE49-F238E27FC236}">
                <a16:creationId xmlns:a16="http://schemas.microsoft.com/office/drawing/2014/main" id="{3013E366-DE53-4979-2087-7CA5C39CF7EF}"/>
              </a:ext>
            </a:extLst>
          </p:cNvPr>
          <p:cNvSpPr>
            <a:spLocks noGrp="1"/>
          </p:cNvSpPr>
          <p:nvPr>
            <p:ph sz="half" idx="1"/>
          </p:nvPr>
        </p:nvSpPr>
        <p:spPr/>
        <p:txBody>
          <a:bodyPr/>
          <a:lstStyle/>
          <a:p>
            <a:pPr marL="514350" indent="-514350">
              <a:buFont typeface="+mj-lt"/>
              <a:buAutoNum type="arabicPeriod" startAt="2"/>
            </a:pPr>
            <a:r>
              <a:rPr lang="fr-SN" dirty="0"/>
              <a:t>Sélectionnez la personne avec laquelle vous souhaitez partager le fichier dans la liste déroulante, ou entrez un nom ou une adresse e-mail.</a:t>
            </a:r>
          </a:p>
          <a:p>
            <a:pPr marL="514350" indent="-514350">
              <a:buFont typeface="+mj-lt"/>
              <a:buAutoNum type="arabicPeriod" startAt="2"/>
            </a:pPr>
            <a:r>
              <a:rPr lang="fr-SN" dirty="0"/>
              <a:t>Ajoutez un message (facultatif) et sélectionnez </a:t>
            </a:r>
            <a:r>
              <a:rPr lang="fr-SN" b="1" dirty="0"/>
              <a:t>Envoyer</a:t>
            </a:r>
            <a:r>
              <a:rPr lang="fr-SN" dirty="0"/>
              <a:t>.</a:t>
            </a:r>
          </a:p>
          <a:p>
            <a:endParaRPr lang="fr-FR" dirty="0"/>
          </a:p>
        </p:txBody>
      </p:sp>
      <p:pic>
        <p:nvPicPr>
          <p:cNvPr id="6" name="Espace réservé du contenu 5">
            <a:extLst>
              <a:ext uri="{FF2B5EF4-FFF2-40B4-BE49-F238E27FC236}">
                <a16:creationId xmlns:a16="http://schemas.microsoft.com/office/drawing/2014/main" id="{B4C9474F-0C0C-0849-7684-F8CF35757BE2}"/>
              </a:ext>
            </a:extLst>
          </p:cNvPr>
          <p:cNvPicPr>
            <a:picLocks noGrp="1" noChangeAspect="1"/>
          </p:cNvPicPr>
          <p:nvPr>
            <p:ph sz="half" idx="2"/>
          </p:nvPr>
        </p:nvPicPr>
        <p:blipFill>
          <a:blip r:embed="rId2"/>
          <a:stretch>
            <a:fillRect/>
          </a:stretch>
        </p:blipFill>
        <p:spPr>
          <a:xfrm>
            <a:off x="7385050" y="2045494"/>
            <a:ext cx="2755900" cy="3911600"/>
          </a:xfrm>
        </p:spPr>
      </p:pic>
    </p:spTree>
    <p:extLst>
      <p:ext uri="{BB962C8B-B14F-4D97-AF65-F5344CB8AC3E}">
        <p14:creationId xmlns:p14="http://schemas.microsoft.com/office/powerpoint/2010/main" val="14120662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3B9B63-FF9B-E036-327E-63773EB5C688}"/>
              </a:ext>
            </a:extLst>
          </p:cNvPr>
          <p:cNvSpPr>
            <a:spLocks noGrp="1"/>
          </p:cNvSpPr>
          <p:nvPr>
            <p:ph type="title"/>
          </p:nvPr>
        </p:nvSpPr>
        <p:spPr/>
        <p:txBody>
          <a:bodyPr/>
          <a:lstStyle/>
          <a:p>
            <a:r>
              <a:rPr lang="fr-SN" b="1" dirty="0"/>
              <a:t>Modifier un document en collaboration</a:t>
            </a:r>
            <a:endParaRPr lang="fr-FR" dirty="0"/>
          </a:p>
        </p:txBody>
      </p:sp>
      <p:sp>
        <p:nvSpPr>
          <p:cNvPr id="3" name="Espace réservé du contenu 2">
            <a:extLst>
              <a:ext uri="{FF2B5EF4-FFF2-40B4-BE49-F238E27FC236}">
                <a16:creationId xmlns:a16="http://schemas.microsoft.com/office/drawing/2014/main" id="{BA23BBF6-83E6-353E-70EC-5F697C848B5F}"/>
              </a:ext>
            </a:extLst>
          </p:cNvPr>
          <p:cNvSpPr>
            <a:spLocks noGrp="1"/>
          </p:cNvSpPr>
          <p:nvPr>
            <p:ph sz="half" idx="1"/>
          </p:nvPr>
        </p:nvSpPr>
        <p:spPr/>
        <p:txBody>
          <a:bodyPr>
            <a:normAutofit fontScale="85000" lnSpcReduction="20000"/>
          </a:bodyPr>
          <a:lstStyle/>
          <a:p>
            <a:pPr marL="0" indent="0">
              <a:buNone/>
            </a:pPr>
            <a:r>
              <a:rPr lang="fr-SN" dirty="0"/>
              <a:t>Une fois que vous avez partagé votre document, vous pouvez travailler sur ce fichier simultanément avec d’autres personnes.</a:t>
            </a:r>
          </a:p>
          <a:p>
            <a:r>
              <a:rPr lang="fr-SN" dirty="0"/>
              <a:t>Pour une expérience optimale, collaborez dans Word pour le web et consultez les modifications en temps réel.</a:t>
            </a:r>
          </a:p>
          <a:p>
            <a:r>
              <a:rPr lang="fr-SN" dirty="0"/>
              <a:t>Sous </a:t>
            </a:r>
            <a:r>
              <a:rPr lang="fr-SN" b="1" dirty="0"/>
              <a:t>Partager</a:t>
            </a:r>
            <a:r>
              <a:rPr lang="fr-SN" dirty="0"/>
              <a:t>, vous verrez les noms des autres utilisateurs qui modifient également le fichier.</a:t>
            </a:r>
          </a:p>
          <a:p>
            <a:r>
              <a:rPr lang="fr-SN" dirty="0"/>
              <a:t>Des indicateurs de couleur montrent l’emplacement exact où chaque personne travaille au sein du document.</a:t>
            </a:r>
          </a:p>
        </p:txBody>
      </p:sp>
      <p:pic>
        <p:nvPicPr>
          <p:cNvPr id="6" name="Espace réservé du contenu 5">
            <a:extLst>
              <a:ext uri="{FF2B5EF4-FFF2-40B4-BE49-F238E27FC236}">
                <a16:creationId xmlns:a16="http://schemas.microsoft.com/office/drawing/2014/main" id="{80AC9804-04C4-FD0B-C83E-F7A61C3F23AE}"/>
              </a:ext>
            </a:extLst>
          </p:cNvPr>
          <p:cNvPicPr>
            <a:picLocks noGrp="1" noChangeAspect="1"/>
          </p:cNvPicPr>
          <p:nvPr>
            <p:ph sz="half" idx="2"/>
          </p:nvPr>
        </p:nvPicPr>
        <p:blipFill>
          <a:blip r:embed="rId2"/>
          <a:stretch>
            <a:fillRect/>
          </a:stretch>
        </p:blipFill>
        <p:spPr>
          <a:xfrm>
            <a:off x="6572250" y="2985294"/>
            <a:ext cx="4381500" cy="2032000"/>
          </a:xfrm>
        </p:spPr>
      </p:pic>
    </p:spTree>
    <p:extLst>
      <p:ext uri="{BB962C8B-B14F-4D97-AF65-F5344CB8AC3E}">
        <p14:creationId xmlns:p14="http://schemas.microsoft.com/office/powerpoint/2010/main" val="2323383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3059F6-592F-400D-BFAF-B56F265ADCBE}"/>
              </a:ext>
            </a:extLst>
          </p:cNvPr>
          <p:cNvSpPr>
            <a:spLocks noGrp="1"/>
          </p:cNvSpPr>
          <p:nvPr>
            <p:ph type="title"/>
          </p:nvPr>
        </p:nvSpPr>
        <p:spPr/>
        <p:txBody>
          <a:bodyPr/>
          <a:lstStyle/>
          <a:p>
            <a:r>
              <a:rPr lang="fr-SN" b="1" dirty="0"/>
              <a:t>Effectuer le suivi et la révision des modifications</a:t>
            </a:r>
            <a:endParaRPr lang="fr-FR" dirty="0"/>
          </a:p>
        </p:txBody>
      </p:sp>
      <p:sp>
        <p:nvSpPr>
          <p:cNvPr id="3" name="Espace réservé du contenu 2">
            <a:extLst>
              <a:ext uri="{FF2B5EF4-FFF2-40B4-BE49-F238E27FC236}">
                <a16:creationId xmlns:a16="http://schemas.microsoft.com/office/drawing/2014/main" id="{2FEB5A3A-E49A-702E-C695-2DF1126D01FD}"/>
              </a:ext>
            </a:extLst>
          </p:cNvPr>
          <p:cNvSpPr>
            <a:spLocks noGrp="1"/>
          </p:cNvSpPr>
          <p:nvPr>
            <p:ph sz="half" idx="1"/>
          </p:nvPr>
        </p:nvSpPr>
        <p:spPr/>
        <p:txBody>
          <a:bodyPr>
            <a:normAutofit fontScale="92500" lnSpcReduction="10000"/>
          </a:bodyPr>
          <a:lstStyle/>
          <a:p>
            <a:pPr marL="514350" indent="-514350">
              <a:buFont typeface="+mj-lt"/>
              <a:buAutoNum type="arabicPeriod"/>
            </a:pPr>
            <a:r>
              <a:rPr lang="fr-SN" dirty="0"/>
              <a:t>Pour effectuer le suivi des modifications, sélectionnez </a:t>
            </a:r>
            <a:r>
              <a:rPr lang="fr-SN" b="1" dirty="0"/>
              <a:t>Révision</a:t>
            </a:r>
            <a:r>
              <a:rPr lang="fr-SN" dirty="0"/>
              <a:t> &gt; </a:t>
            </a:r>
            <a:r>
              <a:rPr lang="fr-SN" b="1" dirty="0"/>
              <a:t>Suivi des modifications</a:t>
            </a:r>
            <a:r>
              <a:rPr lang="fr-SN" dirty="0"/>
              <a:t>.</a:t>
            </a:r>
          </a:p>
          <a:p>
            <a:pPr marL="514350" indent="-514350">
              <a:buFont typeface="+mj-lt"/>
              <a:buAutoNum type="arabicPeriod"/>
            </a:pPr>
            <a:r>
              <a:rPr lang="fr-SN" dirty="0"/>
              <a:t>Pour effectuer la révision des modifications, positionnez le curseur devant une modification, puis sélectionnez :</a:t>
            </a:r>
          </a:p>
          <a:p>
            <a:r>
              <a:rPr lang="fr-SN" b="1" dirty="0"/>
              <a:t>Accepter</a:t>
            </a:r>
            <a:r>
              <a:rPr lang="fr-SN" dirty="0"/>
              <a:t> pour conserver la modification, ou</a:t>
            </a:r>
          </a:p>
          <a:p>
            <a:r>
              <a:rPr lang="fr-SN" b="1" dirty="0"/>
              <a:t>Refuser</a:t>
            </a:r>
            <a:r>
              <a:rPr lang="fr-SN" dirty="0"/>
              <a:t> pour la supprimer.</a:t>
            </a:r>
          </a:p>
          <a:p>
            <a:endParaRPr lang="fr-FR" dirty="0"/>
          </a:p>
        </p:txBody>
      </p:sp>
      <p:pic>
        <p:nvPicPr>
          <p:cNvPr id="6" name="Espace réservé du contenu 5">
            <a:extLst>
              <a:ext uri="{FF2B5EF4-FFF2-40B4-BE49-F238E27FC236}">
                <a16:creationId xmlns:a16="http://schemas.microsoft.com/office/drawing/2014/main" id="{3C66DA47-4CC8-27EB-68D7-05D1D6CBB4C5}"/>
              </a:ext>
            </a:extLst>
          </p:cNvPr>
          <p:cNvPicPr>
            <a:picLocks noGrp="1" noChangeAspect="1"/>
          </p:cNvPicPr>
          <p:nvPr>
            <p:ph sz="half" idx="2"/>
          </p:nvPr>
        </p:nvPicPr>
        <p:blipFill>
          <a:blip r:embed="rId2"/>
          <a:stretch>
            <a:fillRect/>
          </a:stretch>
        </p:blipFill>
        <p:spPr>
          <a:xfrm>
            <a:off x="6572250" y="3163094"/>
            <a:ext cx="4381500" cy="1676400"/>
          </a:xfrm>
        </p:spPr>
      </p:pic>
    </p:spTree>
    <p:extLst>
      <p:ext uri="{BB962C8B-B14F-4D97-AF65-F5344CB8AC3E}">
        <p14:creationId xmlns:p14="http://schemas.microsoft.com/office/powerpoint/2010/main" val="3246728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C5DB77-EBF5-AAF8-C6A4-B862737D4652}"/>
              </a:ext>
            </a:extLst>
          </p:cNvPr>
          <p:cNvSpPr>
            <a:spLocks noGrp="1"/>
          </p:cNvSpPr>
          <p:nvPr>
            <p:ph type="title"/>
          </p:nvPr>
        </p:nvSpPr>
        <p:spPr/>
        <p:txBody>
          <a:bodyPr/>
          <a:lstStyle/>
          <a:p>
            <a:r>
              <a:rPr lang="fr-SN" b="1" dirty="0"/>
              <a:t>Ajouter et modifier du texte</a:t>
            </a:r>
            <a:endParaRPr lang="fr-FR" dirty="0"/>
          </a:p>
        </p:txBody>
      </p:sp>
      <p:sp>
        <p:nvSpPr>
          <p:cNvPr id="3" name="Espace réservé du contenu 2">
            <a:extLst>
              <a:ext uri="{FF2B5EF4-FFF2-40B4-BE49-F238E27FC236}">
                <a16:creationId xmlns:a16="http://schemas.microsoft.com/office/drawing/2014/main" id="{6E5BCDA6-3F70-183C-F241-3BFBE7E5A8EF}"/>
              </a:ext>
            </a:extLst>
          </p:cNvPr>
          <p:cNvSpPr>
            <a:spLocks noGrp="1"/>
          </p:cNvSpPr>
          <p:nvPr>
            <p:ph idx="1"/>
          </p:nvPr>
        </p:nvSpPr>
        <p:spPr/>
        <p:txBody>
          <a:bodyPr/>
          <a:lstStyle/>
          <a:p>
            <a:r>
              <a:rPr lang="fr-SN" dirty="0"/>
              <a:t>Suivez les procédures décrites ci-après pour ajouter, remplacer et mettre en forme du texte dans Word.</a:t>
            </a:r>
          </a:p>
          <a:p>
            <a:pPr marL="0" indent="0">
              <a:buNone/>
            </a:pPr>
            <a:r>
              <a:rPr lang="fr-SN" b="1" dirty="0"/>
              <a:t>Ajouter du texte</a:t>
            </a:r>
            <a:r>
              <a:rPr lang="fr-SN" dirty="0"/>
              <a:t> </a:t>
            </a:r>
          </a:p>
          <a:p>
            <a:pPr marL="514350" indent="-514350">
              <a:buFont typeface="+mj-lt"/>
              <a:buAutoNum type="arabicPeriod"/>
            </a:pPr>
            <a:r>
              <a:rPr lang="fr-SN" dirty="0"/>
              <a:t>Placez le curseur à l’emplacement où insérer le texte.</a:t>
            </a:r>
          </a:p>
          <a:p>
            <a:pPr marL="514350" indent="-514350">
              <a:buFont typeface="+mj-lt"/>
              <a:buAutoNum type="arabicPeriod"/>
            </a:pPr>
            <a:r>
              <a:rPr lang="fr-SN" dirty="0"/>
              <a:t>Commencez à taper le texte.</a:t>
            </a:r>
          </a:p>
          <a:p>
            <a:endParaRPr lang="fr-FR" dirty="0"/>
          </a:p>
        </p:txBody>
      </p:sp>
    </p:spTree>
    <p:extLst>
      <p:ext uri="{BB962C8B-B14F-4D97-AF65-F5344CB8AC3E}">
        <p14:creationId xmlns:p14="http://schemas.microsoft.com/office/powerpoint/2010/main" val="42363486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1098F9-E544-9C68-7787-AC6E972C57F3}"/>
              </a:ext>
            </a:extLst>
          </p:cNvPr>
          <p:cNvSpPr>
            <a:spLocks noGrp="1"/>
          </p:cNvSpPr>
          <p:nvPr>
            <p:ph type="title"/>
          </p:nvPr>
        </p:nvSpPr>
        <p:spPr/>
        <p:txBody>
          <a:bodyPr/>
          <a:lstStyle/>
          <a:p>
            <a:r>
              <a:rPr lang="fr-SN" b="1" dirty="0"/>
              <a:t>Remplacer du texte</a:t>
            </a:r>
            <a:endParaRPr lang="fr-FR" dirty="0"/>
          </a:p>
        </p:txBody>
      </p:sp>
      <p:sp>
        <p:nvSpPr>
          <p:cNvPr id="3" name="Espace réservé du contenu 2">
            <a:extLst>
              <a:ext uri="{FF2B5EF4-FFF2-40B4-BE49-F238E27FC236}">
                <a16:creationId xmlns:a16="http://schemas.microsoft.com/office/drawing/2014/main" id="{30A454B1-FB4F-8146-A30B-AA3D34DFA3A7}"/>
              </a:ext>
            </a:extLst>
          </p:cNvPr>
          <p:cNvSpPr>
            <a:spLocks noGrp="1"/>
          </p:cNvSpPr>
          <p:nvPr>
            <p:ph idx="1"/>
          </p:nvPr>
        </p:nvSpPr>
        <p:spPr/>
        <p:txBody>
          <a:bodyPr/>
          <a:lstStyle/>
          <a:p>
            <a:pPr marL="514350" indent="-514350">
              <a:buFont typeface="+mj-lt"/>
              <a:buAutoNum type="arabicPeriod"/>
            </a:pPr>
            <a:r>
              <a:rPr lang="fr-SN" dirty="0"/>
              <a:t>Sélectionnez le texte à remplacer.</a:t>
            </a:r>
          </a:p>
          <a:p>
            <a:r>
              <a:rPr lang="fr-SN" dirty="0"/>
              <a:t>Pour sélectionner un seul mot, double-cliquez dessus.</a:t>
            </a:r>
          </a:p>
          <a:p>
            <a:r>
              <a:rPr lang="fr-SN" dirty="0"/>
              <a:t>Pour sélectionner une ligne, cliquez à gauche de celle-ci.</a:t>
            </a:r>
          </a:p>
          <a:p>
            <a:pPr marL="514350" indent="-514350">
              <a:buFont typeface="+mj-lt"/>
              <a:buAutoNum type="arabicPeriod" startAt="2"/>
            </a:pPr>
            <a:r>
              <a:rPr lang="fr-SN" dirty="0"/>
              <a:t>Commencez à taper le texte.</a:t>
            </a:r>
          </a:p>
          <a:p>
            <a:endParaRPr lang="fr-FR" dirty="0"/>
          </a:p>
        </p:txBody>
      </p:sp>
    </p:spTree>
    <p:extLst>
      <p:ext uri="{BB962C8B-B14F-4D97-AF65-F5344CB8AC3E}">
        <p14:creationId xmlns:p14="http://schemas.microsoft.com/office/powerpoint/2010/main" val="2526213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520239-7DC2-2598-5B63-5CA5349871F4}"/>
              </a:ext>
            </a:extLst>
          </p:cNvPr>
          <p:cNvSpPr>
            <a:spLocks noGrp="1"/>
          </p:cNvSpPr>
          <p:nvPr>
            <p:ph type="title"/>
          </p:nvPr>
        </p:nvSpPr>
        <p:spPr/>
        <p:txBody>
          <a:bodyPr/>
          <a:lstStyle/>
          <a:p>
            <a:r>
              <a:rPr lang="fr-SN" b="1" dirty="0"/>
              <a:t>Mettre en forme du texte</a:t>
            </a:r>
            <a:endParaRPr lang="fr-FR" dirty="0"/>
          </a:p>
        </p:txBody>
      </p:sp>
      <p:sp>
        <p:nvSpPr>
          <p:cNvPr id="3" name="Espace réservé du contenu 2">
            <a:extLst>
              <a:ext uri="{FF2B5EF4-FFF2-40B4-BE49-F238E27FC236}">
                <a16:creationId xmlns:a16="http://schemas.microsoft.com/office/drawing/2014/main" id="{B7880E4D-0FED-2EFF-52D8-551CD52CCA97}"/>
              </a:ext>
            </a:extLst>
          </p:cNvPr>
          <p:cNvSpPr>
            <a:spLocks noGrp="1"/>
          </p:cNvSpPr>
          <p:nvPr>
            <p:ph sz="half" idx="1"/>
          </p:nvPr>
        </p:nvSpPr>
        <p:spPr/>
        <p:txBody>
          <a:bodyPr/>
          <a:lstStyle/>
          <a:p>
            <a:pPr marL="514350" indent="-514350">
              <a:buFont typeface="+mj-lt"/>
              <a:buAutoNum type="arabicPeriod"/>
            </a:pPr>
            <a:r>
              <a:rPr lang="fr-SN" dirty="0"/>
              <a:t>Sélectionnez le texte à mettre en forme.</a:t>
            </a:r>
          </a:p>
          <a:p>
            <a:pPr marL="514350" indent="-514350">
              <a:buFont typeface="+mj-lt"/>
              <a:buAutoNum type="arabicPeriod"/>
            </a:pPr>
            <a:r>
              <a:rPr lang="fr-SN" dirty="0"/>
              <a:t>Sélectionnez une option pour modifier la police, la taille de police, la couleur de police, ou appliquer une mise en forme gras, italique ou souligné.</a:t>
            </a:r>
          </a:p>
          <a:p>
            <a:endParaRPr lang="fr-FR" dirty="0"/>
          </a:p>
        </p:txBody>
      </p:sp>
      <p:pic>
        <p:nvPicPr>
          <p:cNvPr id="6" name="Espace réservé du contenu 5">
            <a:extLst>
              <a:ext uri="{FF2B5EF4-FFF2-40B4-BE49-F238E27FC236}">
                <a16:creationId xmlns:a16="http://schemas.microsoft.com/office/drawing/2014/main" id="{4F1AE3E3-EFE7-0D18-B4B9-220EF7F56677}"/>
              </a:ext>
            </a:extLst>
          </p:cNvPr>
          <p:cNvPicPr>
            <a:picLocks noGrp="1" noChangeAspect="1"/>
          </p:cNvPicPr>
          <p:nvPr>
            <p:ph sz="half" idx="2"/>
          </p:nvPr>
        </p:nvPicPr>
        <p:blipFill>
          <a:blip r:embed="rId2"/>
          <a:stretch>
            <a:fillRect/>
          </a:stretch>
        </p:blipFill>
        <p:spPr>
          <a:xfrm>
            <a:off x="6096000" y="2977661"/>
            <a:ext cx="4732119" cy="1457875"/>
          </a:xfrm>
        </p:spPr>
      </p:pic>
    </p:spTree>
    <p:extLst>
      <p:ext uri="{BB962C8B-B14F-4D97-AF65-F5344CB8AC3E}">
        <p14:creationId xmlns:p14="http://schemas.microsoft.com/office/powerpoint/2010/main" val="1345666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E19FC5-CB9D-C7EF-826C-8680BBBC4FC3}"/>
              </a:ext>
            </a:extLst>
          </p:cNvPr>
          <p:cNvSpPr>
            <a:spLocks noGrp="1"/>
          </p:cNvSpPr>
          <p:nvPr>
            <p:ph type="title"/>
          </p:nvPr>
        </p:nvSpPr>
        <p:spPr/>
        <p:txBody>
          <a:bodyPr/>
          <a:lstStyle/>
          <a:p>
            <a:r>
              <a:rPr lang="fr-SN" b="1" dirty="0"/>
              <a:t>Présentation</a:t>
            </a:r>
          </a:p>
        </p:txBody>
      </p:sp>
      <p:sp>
        <p:nvSpPr>
          <p:cNvPr id="3" name="Espace réservé du contenu 2">
            <a:extLst>
              <a:ext uri="{FF2B5EF4-FFF2-40B4-BE49-F238E27FC236}">
                <a16:creationId xmlns:a16="http://schemas.microsoft.com/office/drawing/2014/main" id="{2FD9D54B-3B55-BEE1-4E95-89BB3343EB94}"/>
              </a:ext>
            </a:extLst>
          </p:cNvPr>
          <p:cNvSpPr>
            <a:spLocks noGrp="1"/>
          </p:cNvSpPr>
          <p:nvPr>
            <p:ph idx="1"/>
          </p:nvPr>
        </p:nvSpPr>
        <p:spPr/>
        <p:txBody>
          <a:bodyPr>
            <a:normAutofit lnSpcReduction="10000"/>
          </a:bodyPr>
          <a:lstStyle/>
          <a:p>
            <a:r>
              <a:rPr lang="fr-SN" dirty="0"/>
              <a:t>Word sur votre PC, Mac ou appareil mobile vous permet d’effectuer les opérations suivantes :</a:t>
            </a:r>
          </a:p>
          <a:p>
            <a:r>
              <a:rPr lang="fr-SN" dirty="0"/>
              <a:t>Créer et mettre en forme un document à l’aide de Thèmes.</a:t>
            </a:r>
          </a:p>
          <a:p>
            <a:r>
              <a:rPr lang="fr-SN" dirty="0"/>
              <a:t>Réviser le travail à l’aide du suivi des modifications.</a:t>
            </a:r>
          </a:p>
          <a:p>
            <a:r>
              <a:rPr lang="fr-SN" dirty="0"/>
              <a:t>Peaufiner votre texte à l’aide d’outils de vérification linguistique tels que Rédacteur.</a:t>
            </a:r>
          </a:p>
          <a:p>
            <a:r>
              <a:rPr lang="fr-SN" dirty="0"/>
              <a:t>Enregistrer vos documents sur OneDrive pour pouvoir y accéder à partir de votre ordinateur, tablette ou téléphone.</a:t>
            </a:r>
          </a:p>
          <a:p>
            <a:r>
              <a:rPr lang="fr-SN" dirty="0"/>
              <a:t>Partager votre travail afin de converser, de commenter et de collaborer avec d’autres personnes, où qu’elles soient.</a:t>
            </a:r>
          </a:p>
          <a:p>
            <a:endParaRPr lang="fr-FR" dirty="0"/>
          </a:p>
        </p:txBody>
      </p:sp>
    </p:spTree>
    <p:extLst>
      <p:ext uri="{BB962C8B-B14F-4D97-AF65-F5344CB8AC3E}">
        <p14:creationId xmlns:p14="http://schemas.microsoft.com/office/powerpoint/2010/main" val="15563806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D067D8-47E9-389B-EA85-B6C1B2E2143A}"/>
              </a:ext>
            </a:extLst>
          </p:cNvPr>
          <p:cNvSpPr>
            <a:spLocks noGrp="1"/>
          </p:cNvSpPr>
          <p:nvPr>
            <p:ph type="title"/>
          </p:nvPr>
        </p:nvSpPr>
        <p:spPr/>
        <p:txBody>
          <a:bodyPr/>
          <a:lstStyle/>
          <a:p>
            <a:r>
              <a:rPr lang="fr-SN" b="1" dirty="0"/>
              <a:t>Copier la mise en forme</a:t>
            </a:r>
            <a:endParaRPr lang="fr-FR" dirty="0"/>
          </a:p>
        </p:txBody>
      </p:sp>
      <p:sp>
        <p:nvSpPr>
          <p:cNvPr id="3" name="Espace réservé du contenu 2">
            <a:extLst>
              <a:ext uri="{FF2B5EF4-FFF2-40B4-BE49-F238E27FC236}">
                <a16:creationId xmlns:a16="http://schemas.microsoft.com/office/drawing/2014/main" id="{640C7A98-3A02-33DC-3E6F-8F05E7A4B917}"/>
              </a:ext>
            </a:extLst>
          </p:cNvPr>
          <p:cNvSpPr>
            <a:spLocks noGrp="1"/>
          </p:cNvSpPr>
          <p:nvPr>
            <p:ph sz="half" idx="1"/>
          </p:nvPr>
        </p:nvSpPr>
        <p:spPr/>
        <p:txBody>
          <a:bodyPr/>
          <a:lstStyle/>
          <a:p>
            <a:r>
              <a:rPr lang="fr-SN" dirty="0"/>
              <a:t>Sélectionnez le texte dont vous voulez copier la mise en forme.</a:t>
            </a:r>
          </a:p>
          <a:p>
            <a:r>
              <a:rPr lang="fr-SN" dirty="0"/>
              <a:t>Cliquez sur </a:t>
            </a:r>
            <a:r>
              <a:rPr lang="fr-SN" b="1" dirty="0"/>
              <a:t>Reproduire la mise en forme</a:t>
            </a:r>
            <a:r>
              <a:rPr lang="fr-SN" dirty="0"/>
              <a:t>, puis sélectionnez le texte dont vous voulez copier la mise en forme.</a:t>
            </a:r>
            <a:endParaRPr lang="fr-FR" dirty="0"/>
          </a:p>
        </p:txBody>
      </p:sp>
      <p:pic>
        <p:nvPicPr>
          <p:cNvPr id="6" name="Espace réservé du contenu 5">
            <a:extLst>
              <a:ext uri="{FF2B5EF4-FFF2-40B4-BE49-F238E27FC236}">
                <a16:creationId xmlns:a16="http://schemas.microsoft.com/office/drawing/2014/main" id="{900D7E84-340D-69CC-7F5E-EC97507957C8}"/>
              </a:ext>
            </a:extLst>
          </p:cNvPr>
          <p:cNvPicPr>
            <a:picLocks noGrp="1" noChangeAspect="1"/>
          </p:cNvPicPr>
          <p:nvPr>
            <p:ph sz="half" idx="2"/>
          </p:nvPr>
        </p:nvPicPr>
        <p:blipFill>
          <a:blip r:embed="rId2"/>
          <a:stretch>
            <a:fillRect/>
          </a:stretch>
        </p:blipFill>
        <p:spPr>
          <a:xfrm>
            <a:off x="7830175" y="2567354"/>
            <a:ext cx="1645002" cy="1553613"/>
          </a:xfrm>
        </p:spPr>
      </p:pic>
    </p:spTree>
    <p:extLst>
      <p:ext uri="{BB962C8B-B14F-4D97-AF65-F5344CB8AC3E}">
        <p14:creationId xmlns:p14="http://schemas.microsoft.com/office/powerpoint/2010/main" val="3205194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AAE9B6-26EC-2753-1D73-0723DFD66CC4}"/>
              </a:ext>
            </a:extLst>
          </p:cNvPr>
          <p:cNvSpPr>
            <a:spLocks noGrp="1"/>
          </p:cNvSpPr>
          <p:nvPr>
            <p:ph type="title"/>
          </p:nvPr>
        </p:nvSpPr>
        <p:spPr/>
        <p:txBody>
          <a:bodyPr/>
          <a:lstStyle/>
          <a:p>
            <a:r>
              <a:rPr lang="fr-SN" b="1" dirty="0"/>
              <a:t>Rechercher et remplacer un texte</a:t>
            </a:r>
            <a:endParaRPr lang="fr-FR" dirty="0"/>
          </a:p>
        </p:txBody>
      </p:sp>
      <p:sp>
        <p:nvSpPr>
          <p:cNvPr id="3" name="Espace réservé du contenu 2">
            <a:extLst>
              <a:ext uri="{FF2B5EF4-FFF2-40B4-BE49-F238E27FC236}">
                <a16:creationId xmlns:a16="http://schemas.microsoft.com/office/drawing/2014/main" id="{C98F6E3C-0B6A-17AF-7CD3-6DCA5F8EF087}"/>
              </a:ext>
            </a:extLst>
          </p:cNvPr>
          <p:cNvSpPr>
            <a:spLocks noGrp="1"/>
          </p:cNvSpPr>
          <p:nvPr>
            <p:ph sz="half" idx="1"/>
          </p:nvPr>
        </p:nvSpPr>
        <p:spPr/>
        <p:txBody>
          <a:bodyPr>
            <a:normAutofit fontScale="70000" lnSpcReduction="20000"/>
          </a:bodyPr>
          <a:lstStyle/>
          <a:p>
            <a:pPr marL="514350" indent="-514350">
              <a:buFont typeface="+mj-lt"/>
              <a:buAutoNum type="arabicPeriod"/>
            </a:pPr>
            <a:r>
              <a:rPr lang="fr-SN" dirty="0"/>
              <a:t>Accédez à </a:t>
            </a:r>
            <a:r>
              <a:rPr lang="fr-SN" b="1" dirty="0"/>
              <a:t>Accueil</a:t>
            </a:r>
            <a:r>
              <a:rPr lang="fr-SN" dirty="0"/>
              <a:t> &gt; </a:t>
            </a:r>
            <a:r>
              <a:rPr lang="fr-SN" b="1" dirty="0"/>
              <a:t>Remplacer</a:t>
            </a:r>
            <a:r>
              <a:rPr lang="fr-SN" dirty="0"/>
              <a:t>.</a:t>
            </a:r>
          </a:p>
          <a:p>
            <a:pPr marL="514350" indent="-514350">
              <a:buFont typeface="+mj-lt"/>
              <a:buAutoNum type="arabicPeriod"/>
            </a:pPr>
            <a:r>
              <a:rPr lang="fr-SN" dirty="0"/>
              <a:t>Entrez le mot ou l’expression à remplacer dans la zone </a:t>
            </a:r>
            <a:r>
              <a:rPr lang="fr-SN" b="1" dirty="0"/>
              <a:t>Rechercher</a:t>
            </a:r>
            <a:r>
              <a:rPr lang="fr-SN" dirty="0"/>
              <a:t>.</a:t>
            </a:r>
          </a:p>
          <a:p>
            <a:pPr marL="514350" indent="-514350">
              <a:buFont typeface="+mj-lt"/>
              <a:buAutoNum type="arabicPeriod"/>
            </a:pPr>
            <a:r>
              <a:rPr lang="fr-SN" dirty="0"/>
              <a:t>Entrez votre nouveau texte dans la zone </a:t>
            </a:r>
            <a:r>
              <a:rPr lang="fr-SN" b="1" dirty="0"/>
              <a:t>Remplacer par</a:t>
            </a:r>
            <a:r>
              <a:rPr lang="fr-SN" dirty="0"/>
              <a:t>.</a:t>
            </a:r>
          </a:p>
          <a:p>
            <a:pPr marL="514350" indent="-514350">
              <a:buFont typeface="+mj-lt"/>
              <a:buAutoNum type="arabicPeriod"/>
            </a:pPr>
            <a:r>
              <a:rPr lang="fr-SN" dirty="0"/>
              <a:t>Sélectionnez </a:t>
            </a:r>
            <a:r>
              <a:rPr lang="fr-SN" b="1" dirty="0"/>
              <a:t>Remplacer tout</a:t>
            </a:r>
            <a:r>
              <a:rPr lang="fr-SN" dirty="0"/>
              <a:t> pour modifier toutes les occurrences du mot ou de l’expression. Vous pouvez également rechercher le </a:t>
            </a:r>
            <a:r>
              <a:rPr lang="fr-SN" b="1" dirty="0"/>
              <a:t>Suivant</a:t>
            </a:r>
            <a:r>
              <a:rPr lang="fr-SN" dirty="0"/>
              <a:t> jusqu’à ce que vous trouviez l’occurrence à mettre à jour, puis sélectionnez </a:t>
            </a:r>
            <a:r>
              <a:rPr lang="fr-SN" b="1" dirty="0"/>
              <a:t>Remplacer</a:t>
            </a:r>
            <a:r>
              <a:rPr lang="fr-SN" dirty="0"/>
              <a:t>.</a:t>
            </a:r>
          </a:p>
          <a:p>
            <a:pPr marL="514350" indent="-514350">
              <a:buFont typeface="+mj-lt"/>
              <a:buAutoNum type="arabicPeriod"/>
            </a:pPr>
            <a:r>
              <a:rPr lang="fr-SN" dirty="0"/>
              <a:t>Pour spécifier uniquement des majuscules ou des minuscules dans votre recherche, sélectionnez </a:t>
            </a:r>
            <a:r>
              <a:rPr lang="fr-SN" b="1" dirty="0"/>
              <a:t>Plus</a:t>
            </a:r>
            <a:r>
              <a:rPr lang="fr-SN" dirty="0"/>
              <a:t> &gt; </a:t>
            </a:r>
            <a:r>
              <a:rPr lang="fr-SN" b="1" dirty="0"/>
              <a:t>Respecter la casse</a:t>
            </a:r>
            <a:r>
              <a:rPr lang="fr-SN" dirty="0"/>
              <a:t>. Il existe plusieurs autres façons de rechercher dans ce menu.</a:t>
            </a:r>
          </a:p>
          <a:p>
            <a:pPr marL="514350" indent="-514350">
              <a:buFont typeface="+mj-lt"/>
              <a:buAutoNum type="arabicPeriod"/>
            </a:pPr>
            <a:endParaRPr lang="fr-FR" dirty="0"/>
          </a:p>
        </p:txBody>
      </p:sp>
      <p:pic>
        <p:nvPicPr>
          <p:cNvPr id="6" name="Espace réservé du contenu 5">
            <a:extLst>
              <a:ext uri="{FF2B5EF4-FFF2-40B4-BE49-F238E27FC236}">
                <a16:creationId xmlns:a16="http://schemas.microsoft.com/office/drawing/2014/main" id="{9D292367-07E2-CECD-2C14-E812CBB77302}"/>
              </a:ext>
            </a:extLst>
          </p:cNvPr>
          <p:cNvPicPr>
            <a:picLocks noGrp="1" noChangeAspect="1"/>
          </p:cNvPicPr>
          <p:nvPr>
            <p:ph sz="half" idx="2"/>
          </p:nvPr>
        </p:nvPicPr>
        <p:blipFill>
          <a:blip r:embed="rId2"/>
          <a:stretch>
            <a:fillRect/>
          </a:stretch>
        </p:blipFill>
        <p:spPr>
          <a:xfrm>
            <a:off x="7249682" y="1825625"/>
            <a:ext cx="3026636" cy="4351338"/>
          </a:xfrm>
        </p:spPr>
      </p:pic>
    </p:spTree>
    <p:extLst>
      <p:ext uri="{BB962C8B-B14F-4D97-AF65-F5344CB8AC3E}">
        <p14:creationId xmlns:p14="http://schemas.microsoft.com/office/powerpoint/2010/main" val="430024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02EE90-2229-5F4B-BA96-2C223A5310EB}"/>
              </a:ext>
            </a:extLst>
          </p:cNvPr>
          <p:cNvSpPr>
            <a:spLocks noGrp="1"/>
          </p:cNvSpPr>
          <p:nvPr>
            <p:ph type="title"/>
          </p:nvPr>
        </p:nvSpPr>
        <p:spPr/>
        <p:txBody>
          <a:bodyPr>
            <a:normAutofit/>
          </a:bodyPr>
          <a:lstStyle/>
          <a:p>
            <a:r>
              <a:rPr lang="fr-SN" b="1" dirty="0"/>
              <a:t>Vérifiez la grammaire, l’orthographe, etc. </a:t>
            </a:r>
            <a:endParaRPr lang="fr-FR" dirty="0"/>
          </a:p>
        </p:txBody>
      </p:sp>
      <p:sp>
        <p:nvSpPr>
          <p:cNvPr id="5" name="Espace réservé du contenu 4">
            <a:extLst>
              <a:ext uri="{FF2B5EF4-FFF2-40B4-BE49-F238E27FC236}">
                <a16:creationId xmlns:a16="http://schemas.microsoft.com/office/drawing/2014/main" id="{AA5BB0FA-B1F3-064B-53C6-E460CD877DE0}"/>
              </a:ext>
            </a:extLst>
          </p:cNvPr>
          <p:cNvSpPr>
            <a:spLocks noGrp="1"/>
          </p:cNvSpPr>
          <p:nvPr>
            <p:ph idx="1"/>
          </p:nvPr>
        </p:nvSpPr>
        <p:spPr/>
        <p:txBody>
          <a:bodyPr/>
          <a:lstStyle/>
          <a:p>
            <a:r>
              <a:rPr lang="fr-SN" dirty="0"/>
              <a:t>Word marque l’orthographe, la grammaire et les erreurs stylistiques avec un soulignement. Cliquez avec le bouton droit sur le mot souligné, sélectionnez la suggestion souhaitée, ou en savoir plus sur l’erreur et sur la manière de la corriger.</a:t>
            </a:r>
          </a:p>
          <a:p>
            <a:r>
              <a:rPr lang="fr-SN" dirty="0"/>
              <a:t>Vous pouvez également ouvrir le volet Rédacteur pour résoudre les problèmes par catégorie.</a:t>
            </a:r>
          </a:p>
          <a:p>
            <a:endParaRPr lang="fr-FR" dirty="0"/>
          </a:p>
        </p:txBody>
      </p:sp>
    </p:spTree>
    <p:extLst>
      <p:ext uri="{BB962C8B-B14F-4D97-AF65-F5344CB8AC3E}">
        <p14:creationId xmlns:p14="http://schemas.microsoft.com/office/powerpoint/2010/main" val="32026521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68BA2095-BCB5-B6A8-C52D-1DDA3ADDEEF2}"/>
              </a:ext>
            </a:extLst>
          </p:cNvPr>
          <p:cNvSpPr>
            <a:spLocks noGrp="1"/>
          </p:cNvSpPr>
          <p:nvPr>
            <p:ph type="title"/>
          </p:nvPr>
        </p:nvSpPr>
        <p:spPr/>
        <p:txBody>
          <a:bodyPr/>
          <a:lstStyle/>
          <a:p>
            <a:r>
              <a:rPr lang="fr-SN" b="1" dirty="0"/>
              <a:t>Vérifiez la grammaire, l’orthographe, etc. </a:t>
            </a:r>
            <a:endParaRPr lang="fr-FR" dirty="0"/>
          </a:p>
        </p:txBody>
      </p:sp>
      <p:sp>
        <p:nvSpPr>
          <p:cNvPr id="5" name="Espace réservé du contenu 4">
            <a:extLst>
              <a:ext uri="{FF2B5EF4-FFF2-40B4-BE49-F238E27FC236}">
                <a16:creationId xmlns:a16="http://schemas.microsoft.com/office/drawing/2014/main" id="{CCB5A7AC-E9CE-3987-F4A3-E17C7BE31897}"/>
              </a:ext>
            </a:extLst>
          </p:cNvPr>
          <p:cNvSpPr>
            <a:spLocks noGrp="1"/>
          </p:cNvSpPr>
          <p:nvPr>
            <p:ph sz="half" idx="1"/>
          </p:nvPr>
        </p:nvSpPr>
        <p:spPr/>
        <p:txBody>
          <a:bodyPr/>
          <a:lstStyle/>
          <a:p>
            <a:r>
              <a:rPr lang="fr-SN" dirty="0"/>
              <a:t>Sous l’onglet </a:t>
            </a:r>
            <a:r>
              <a:rPr lang="fr-SN" b="1" dirty="0"/>
              <a:t>Révision</a:t>
            </a:r>
            <a:r>
              <a:rPr lang="fr-SN" dirty="0"/>
              <a:t>, sélectionnez </a:t>
            </a:r>
            <a:r>
              <a:rPr lang="fr-SN" b="1" dirty="0"/>
              <a:t>Vérifier le document</a:t>
            </a:r>
            <a:r>
              <a:rPr lang="fr-SN" dirty="0"/>
              <a:t>.</a:t>
            </a:r>
            <a:endParaRPr lang="fr-FR" dirty="0"/>
          </a:p>
        </p:txBody>
      </p:sp>
      <p:pic>
        <p:nvPicPr>
          <p:cNvPr id="8" name="Espace réservé du contenu 7">
            <a:extLst>
              <a:ext uri="{FF2B5EF4-FFF2-40B4-BE49-F238E27FC236}">
                <a16:creationId xmlns:a16="http://schemas.microsoft.com/office/drawing/2014/main" id="{18D0CD27-78EB-A964-13EA-96CA6C8DB23A}"/>
              </a:ext>
            </a:extLst>
          </p:cNvPr>
          <p:cNvPicPr>
            <a:picLocks noGrp="1" noChangeAspect="1"/>
          </p:cNvPicPr>
          <p:nvPr>
            <p:ph sz="half" idx="2"/>
          </p:nvPr>
        </p:nvPicPr>
        <p:blipFill>
          <a:blip r:embed="rId2"/>
          <a:stretch>
            <a:fillRect/>
          </a:stretch>
        </p:blipFill>
        <p:spPr>
          <a:xfrm>
            <a:off x="6172202" y="3087504"/>
            <a:ext cx="4523747" cy="1325563"/>
          </a:xfrm>
        </p:spPr>
      </p:pic>
    </p:spTree>
    <p:extLst>
      <p:ext uri="{BB962C8B-B14F-4D97-AF65-F5344CB8AC3E}">
        <p14:creationId xmlns:p14="http://schemas.microsoft.com/office/powerpoint/2010/main" val="5419474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CBDBF-2F22-A6FC-5480-5626850DD026}"/>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3EB5885D-901D-5CD3-F83C-E74654B143FA}"/>
              </a:ext>
            </a:extLst>
          </p:cNvPr>
          <p:cNvSpPr>
            <a:spLocks noGrp="1"/>
          </p:cNvSpPr>
          <p:nvPr>
            <p:ph sz="half" idx="1"/>
          </p:nvPr>
        </p:nvSpPr>
        <p:spPr/>
        <p:txBody>
          <a:bodyPr/>
          <a:lstStyle/>
          <a:p>
            <a:pPr marL="514350" indent="-514350">
              <a:buFont typeface="+mj-lt"/>
              <a:buAutoNum type="arabicPeriod" startAt="2"/>
            </a:pPr>
            <a:r>
              <a:rPr lang="fr-SN" dirty="0"/>
              <a:t>Le volet Rédacteur catégorise les problèmes d’orthographe, de grammaire et de styles.</a:t>
            </a:r>
          </a:p>
          <a:p>
            <a:pPr marL="514350" indent="-514350">
              <a:buFont typeface="+mj-lt"/>
              <a:buAutoNum type="arabicPeriod" startAt="2"/>
            </a:pPr>
            <a:r>
              <a:rPr lang="fr-SN" dirty="0"/>
              <a:t>Cliquez sur chaque catégorie pour résoudre les problèmes.</a:t>
            </a:r>
            <a:endParaRPr lang="fr-FR" dirty="0"/>
          </a:p>
        </p:txBody>
      </p:sp>
      <p:pic>
        <p:nvPicPr>
          <p:cNvPr id="6" name="Espace réservé du contenu 5">
            <a:extLst>
              <a:ext uri="{FF2B5EF4-FFF2-40B4-BE49-F238E27FC236}">
                <a16:creationId xmlns:a16="http://schemas.microsoft.com/office/drawing/2014/main" id="{049A067B-B911-CCB6-AD3C-7DE32BD97181}"/>
              </a:ext>
            </a:extLst>
          </p:cNvPr>
          <p:cNvPicPr>
            <a:picLocks noGrp="1" noChangeAspect="1"/>
          </p:cNvPicPr>
          <p:nvPr>
            <p:ph sz="half" idx="2"/>
          </p:nvPr>
        </p:nvPicPr>
        <p:blipFill>
          <a:blip r:embed="rId2"/>
          <a:stretch>
            <a:fillRect/>
          </a:stretch>
        </p:blipFill>
        <p:spPr>
          <a:xfrm>
            <a:off x="6527800" y="2216944"/>
            <a:ext cx="4470400" cy="3568700"/>
          </a:xfrm>
        </p:spPr>
      </p:pic>
    </p:spTree>
    <p:extLst>
      <p:ext uri="{BB962C8B-B14F-4D97-AF65-F5344CB8AC3E}">
        <p14:creationId xmlns:p14="http://schemas.microsoft.com/office/powerpoint/2010/main" val="10789007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3BFB611-4A9A-E323-895F-31073DD74DF4}"/>
              </a:ext>
            </a:extLst>
          </p:cNvPr>
          <p:cNvSpPr>
            <a:spLocks noGrp="1"/>
          </p:cNvSpPr>
          <p:nvPr>
            <p:ph type="title"/>
          </p:nvPr>
        </p:nvSpPr>
        <p:spPr/>
        <p:txBody>
          <a:bodyPr/>
          <a:lstStyle/>
          <a:p>
            <a:r>
              <a:rPr lang="fr-SN" b="1" dirty="0"/>
              <a:t>Remarque </a:t>
            </a:r>
            <a:endParaRPr lang="fr-FR" dirty="0"/>
          </a:p>
        </p:txBody>
      </p:sp>
      <p:sp>
        <p:nvSpPr>
          <p:cNvPr id="6" name="Espace réservé du contenu 5">
            <a:extLst>
              <a:ext uri="{FF2B5EF4-FFF2-40B4-BE49-F238E27FC236}">
                <a16:creationId xmlns:a16="http://schemas.microsoft.com/office/drawing/2014/main" id="{9B8529DD-0592-5169-3797-B68CC6EDBE66}"/>
              </a:ext>
            </a:extLst>
          </p:cNvPr>
          <p:cNvSpPr>
            <a:spLocks noGrp="1"/>
          </p:cNvSpPr>
          <p:nvPr>
            <p:ph idx="1"/>
          </p:nvPr>
        </p:nvSpPr>
        <p:spPr/>
        <p:txBody>
          <a:bodyPr/>
          <a:lstStyle/>
          <a:p>
            <a:pPr marL="0" indent="0">
              <a:buNone/>
            </a:pPr>
            <a:r>
              <a:rPr lang="fr-SN" dirty="0"/>
              <a:t>Pour les raccourcis clavier dans le volet Rédacteur, il n’est pas nécessaire d’appuyer sur Alt. Il vous suffit d’utiliser la lettre soulignée pour sélectionner la commande (comme </a:t>
            </a:r>
            <a:r>
              <a:rPr lang="fr-SN" b="1" dirty="0"/>
              <a:t>i</a:t>
            </a:r>
            <a:r>
              <a:rPr lang="fr-SN" dirty="0"/>
              <a:t> pour </a:t>
            </a:r>
            <a:r>
              <a:rPr lang="fr-SN" u="sng" dirty="0"/>
              <a:t>I</a:t>
            </a:r>
            <a:r>
              <a:rPr lang="fr-SN" dirty="0"/>
              <a:t>gnorer une fois :, </a:t>
            </a:r>
            <a:r>
              <a:rPr lang="fr-SN" b="1" dirty="0"/>
              <a:t>g</a:t>
            </a:r>
            <a:r>
              <a:rPr lang="fr-SN" dirty="0"/>
              <a:t> pour I</a:t>
            </a:r>
            <a:r>
              <a:rPr lang="fr-SN" u="sng" dirty="0"/>
              <a:t>g</a:t>
            </a:r>
            <a:r>
              <a:rPr lang="fr-SN" dirty="0"/>
              <a:t>norer tout etc.) .</a:t>
            </a:r>
            <a:endParaRPr lang="fr-FR" dirty="0"/>
          </a:p>
        </p:txBody>
      </p:sp>
    </p:spTree>
    <p:extLst>
      <p:ext uri="{BB962C8B-B14F-4D97-AF65-F5344CB8AC3E}">
        <p14:creationId xmlns:p14="http://schemas.microsoft.com/office/powerpoint/2010/main" val="17367896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22AAFE6-CE8E-8E89-73F5-C684274EEA0C}"/>
              </a:ext>
            </a:extLst>
          </p:cNvPr>
          <p:cNvSpPr>
            <a:spLocks noGrp="1"/>
          </p:cNvSpPr>
          <p:nvPr>
            <p:ph type="title"/>
          </p:nvPr>
        </p:nvSpPr>
        <p:spPr/>
        <p:txBody>
          <a:bodyPr/>
          <a:lstStyle/>
          <a:p>
            <a:r>
              <a:rPr lang="fr-SN" b="1" dirty="0"/>
              <a:t>Afficher les statistiques</a:t>
            </a:r>
            <a:endParaRPr lang="fr-FR" dirty="0"/>
          </a:p>
        </p:txBody>
      </p:sp>
      <p:sp>
        <p:nvSpPr>
          <p:cNvPr id="3" name="Espace réservé du contenu 2">
            <a:extLst>
              <a:ext uri="{FF2B5EF4-FFF2-40B4-BE49-F238E27FC236}">
                <a16:creationId xmlns:a16="http://schemas.microsoft.com/office/drawing/2014/main" id="{501A6573-C972-F20E-4881-4B152E1115A4}"/>
              </a:ext>
            </a:extLst>
          </p:cNvPr>
          <p:cNvSpPr>
            <a:spLocks noGrp="1"/>
          </p:cNvSpPr>
          <p:nvPr>
            <p:ph sz="half" idx="1"/>
          </p:nvPr>
        </p:nvSpPr>
        <p:spPr/>
        <p:txBody>
          <a:bodyPr/>
          <a:lstStyle/>
          <a:p>
            <a:r>
              <a:rPr lang="fr-SN" dirty="0"/>
              <a:t>Word compte le nombre de mots d’un document en cours de frappe. Word compte également les pages, les paragraphes, les lignes et les caractères.</a:t>
            </a:r>
          </a:p>
          <a:p>
            <a:r>
              <a:rPr lang="fr-SN" dirty="0"/>
              <a:t>Pour connaître le nombre de mots, de pages, de caractères, de paragraphes ou de lignes contenus dans un document, consultez la barre d’état.</a:t>
            </a:r>
            <a:endParaRPr lang="fr-FR" dirty="0"/>
          </a:p>
        </p:txBody>
      </p:sp>
      <p:pic>
        <p:nvPicPr>
          <p:cNvPr id="6" name="Espace réservé du contenu 5">
            <a:extLst>
              <a:ext uri="{FF2B5EF4-FFF2-40B4-BE49-F238E27FC236}">
                <a16:creationId xmlns:a16="http://schemas.microsoft.com/office/drawing/2014/main" id="{3BB0A3C6-4165-B789-620B-418933570E02}"/>
              </a:ext>
            </a:extLst>
          </p:cNvPr>
          <p:cNvPicPr>
            <a:picLocks noGrp="1" noChangeAspect="1"/>
          </p:cNvPicPr>
          <p:nvPr>
            <p:ph sz="half" idx="2"/>
          </p:nvPr>
        </p:nvPicPr>
        <p:blipFill>
          <a:blip r:embed="rId2"/>
          <a:stretch>
            <a:fillRect/>
          </a:stretch>
        </p:blipFill>
        <p:spPr>
          <a:xfrm>
            <a:off x="6225753" y="2872154"/>
            <a:ext cx="5128047" cy="1991763"/>
          </a:xfrm>
        </p:spPr>
      </p:pic>
    </p:spTree>
    <p:extLst>
      <p:ext uri="{BB962C8B-B14F-4D97-AF65-F5344CB8AC3E}">
        <p14:creationId xmlns:p14="http://schemas.microsoft.com/office/powerpoint/2010/main" val="39875354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14">
            <a:extLst>
              <a:ext uri="{FF2B5EF4-FFF2-40B4-BE49-F238E27FC236}">
                <a16:creationId xmlns:a16="http://schemas.microsoft.com/office/drawing/2014/main" id="{DB2D8CA7-70BF-F5D6-A7E7-5FE8A0F54377}"/>
              </a:ext>
            </a:extLst>
          </p:cNvPr>
          <p:cNvSpPr>
            <a:spLocks noGrp="1"/>
          </p:cNvSpPr>
          <p:nvPr>
            <p:ph type="title"/>
          </p:nvPr>
        </p:nvSpPr>
        <p:spPr/>
        <p:txBody>
          <a:bodyPr/>
          <a:lstStyle/>
          <a:p>
            <a:r>
              <a:rPr lang="fr-SN" b="1" dirty="0"/>
              <a:t>Afficher les statistiques</a:t>
            </a:r>
            <a:endParaRPr lang="fr-FR" dirty="0"/>
          </a:p>
        </p:txBody>
      </p:sp>
      <p:sp>
        <p:nvSpPr>
          <p:cNvPr id="3" name="Espace réservé du contenu 2">
            <a:extLst>
              <a:ext uri="{FF2B5EF4-FFF2-40B4-BE49-F238E27FC236}">
                <a16:creationId xmlns:a16="http://schemas.microsoft.com/office/drawing/2014/main" id="{7D19EDF2-B510-E675-8135-D53D50A16292}"/>
              </a:ext>
            </a:extLst>
          </p:cNvPr>
          <p:cNvSpPr>
            <a:spLocks noGrp="1"/>
          </p:cNvSpPr>
          <p:nvPr>
            <p:ph sz="half" idx="1"/>
          </p:nvPr>
        </p:nvSpPr>
        <p:spPr/>
        <p:txBody>
          <a:bodyPr>
            <a:normAutofit fontScale="92500"/>
          </a:bodyPr>
          <a:lstStyle/>
          <a:p>
            <a:r>
              <a:rPr lang="fr-SN" dirty="0"/>
              <a:t>Pour afficher des statistiques partielles, sélectionnez les mots à compter. La barre d’état affiche le nombre de mots de la sélection et de l’ensemble du document.</a:t>
            </a:r>
          </a:p>
          <a:p>
            <a:endParaRPr lang="fr-SN" dirty="0"/>
          </a:p>
          <a:p>
            <a:r>
              <a:rPr lang="fr-SN" b="1" dirty="0"/>
              <a:t>Conseil : </a:t>
            </a:r>
            <a:r>
              <a:rPr lang="fr-SN" dirty="0"/>
              <a:t>Déterminez le nombre de caractères, de paragraphes et de lignes en cliquant sur le nombre de mots dans la barre d’état.</a:t>
            </a:r>
            <a:endParaRPr lang="fr-FR" dirty="0"/>
          </a:p>
        </p:txBody>
      </p:sp>
      <p:pic>
        <p:nvPicPr>
          <p:cNvPr id="14" name="Espace réservé du contenu 13">
            <a:extLst>
              <a:ext uri="{FF2B5EF4-FFF2-40B4-BE49-F238E27FC236}">
                <a16:creationId xmlns:a16="http://schemas.microsoft.com/office/drawing/2014/main" id="{60B01AD8-5854-3CD1-C91E-B9F2809F3661}"/>
              </a:ext>
            </a:extLst>
          </p:cNvPr>
          <p:cNvPicPr>
            <a:picLocks noGrp="1" noChangeAspect="1"/>
          </p:cNvPicPr>
          <p:nvPr>
            <p:ph sz="half" idx="2"/>
          </p:nvPr>
        </p:nvPicPr>
        <p:blipFill>
          <a:blip r:embed="rId2"/>
          <a:stretch>
            <a:fillRect/>
          </a:stretch>
        </p:blipFill>
        <p:spPr>
          <a:xfrm>
            <a:off x="6172200" y="2711269"/>
            <a:ext cx="5181600" cy="2580049"/>
          </a:xfrm>
        </p:spPr>
      </p:pic>
    </p:spTree>
    <p:extLst>
      <p:ext uri="{BB962C8B-B14F-4D97-AF65-F5344CB8AC3E}">
        <p14:creationId xmlns:p14="http://schemas.microsoft.com/office/powerpoint/2010/main" val="39833798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E2B4188-8EEA-2E79-FAC1-BF05B24EF226}"/>
              </a:ext>
            </a:extLst>
          </p:cNvPr>
          <p:cNvSpPr>
            <a:spLocks noGrp="1"/>
          </p:cNvSpPr>
          <p:nvPr>
            <p:ph type="title"/>
          </p:nvPr>
        </p:nvSpPr>
        <p:spPr/>
        <p:txBody>
          <a:bodyPr/>
          <a:lstStyle/>
          <a:p>
            <a:r>
              <a:rPr lang="fr-SN" b="1" dirty="0"/>
              <a:t>Insérer des liens hypertexte</a:t>
            </a:r>
            <a:endParaRPr lang="fr-FR" dirty="0"/>
          </a:p>
        </p:txBody>
      </p:sp>
      <p:sp>
        <p:nvSpPr>
          <p:cNvPr id="8" name="Espace réservé du contenu 7">
            <a:extLst>
              <a:ext uri="{FF2B5EF4-FFF2-40B4-BE49-F238E27FC236}">
                <a16:creationId xmlns:a16="http://schemas.microsoft.com/office/drawing/2014/main" id="{84EEC6C0-CB5F-13C7-FA2E-94075ED51D68}"/>
              </a:ext>
            </a:extLst>
          </p:cNvPr>
          <p:cNvSpPr>
            <a:spLocks noGrp="1"/>
          </p:cNvSpPr>
          <p:nvPr>
            <p:ph sz="half" idx="1"/>
          </p:nvPr>
        </p:nvSpPr>
        <p:spPr/>
        <p:txBody>
          <a:bodyPr>
            <a:normAutofit fontScale="92500" lnSpcReduction="10000"/>
          </a:bodyPr>
          <a:lstStyle/>
          <a:p>
            <a:pPr marL="514350" indent="-514350">
              <a:buFont typeface="+mj-lt"/>
              <a:buAutoNum type="arabicPeriod"/>
            </a:pPr>
            <a:r>
              <a:rPr lang="fr-SN" dirty="0"/>
              <a:t>Copiez l’adresse à partir de la barre d’adresse de votre navigateur.</a:t>
            </a:r>
          </a:p>
          <a:p>
            <a:pPr marL="514350" indent="-514350">
              <a:buFont typeface="+mj-lt"/>
              <a:buAutoNum type="arabicPeriod"/>
            </a:pPr>
            <a:r>
              <a:rPr lang="fr-SN" dirty="0"/>
              <a:t>Accédez à votre document dans Word.</a:t>
            </a:r>
          </a:p>
          <a:p>
            <a:pPr marL="514350" indent="-514350">
              <a:buFont typeface="+mj-lt"/>
              <a:buAutoNum type="arabicPeriod"/>
            </a:pPr>
            <a:r>
              <a:rPr lang="fr-SN" dirty="0"/>
              <a:t>Collez l’adresse et appuyez sur Entrée. Word la transforme en texte de lien hypertexte.</a:t>
            </a:r>
          </a:p>
          <a:p>
            <a:r>
              <a:rPr lang="fr-SN" dirty="0"/>
              <a:t>Ou, si vous souhaitez faire du texte actuel un lien hypertexte :</a:t>
            </a:r>
          </a:p>
          <a:p>
            <a:pPr marL="514350" indent="-514350">
              <a:buFont typeface="+mj-lt"/>
              <a:buAutoNum type="arabicPeriod"/>
            </a:pPr>
            <a:r>
              <a:rPr lang="fr-SN" dirty="0"/>
              <a:t>Sélectionnez le texte.</a:t>
            </a:r>
          </a:p>
          <a:p>
            <a:endParaRPr lang="fr-FR" dirty="0"/>
          </a:p>
        </p:txBody>
      </p:sp>
      <p:sp>
        <p:nvSpPr>
          <p:cNvPr id="9" name="Espace réservé du contenu 8">
            <a:extLst>
              <a:ext uri="{FF2B5EF4-FFF2-40B4-BE49-F238E27FC236}">
                <a16:creationId xmlns:a16="http://schemas.microsoft.com/office/drawing/2014/main" id="{DA067259-C628-D087-5AAF-32701AA0616A}"/>
              </a:ext>
            </a:extLst>
          </p:cNvPr>
          <p:cNvSpPr>
            <a:spLocks noGrp="1"/>
          </p:cNvSpPr>
          <p:nvPr>
            <p:ph sz="half" idx="2"/>
          </p:nvPr>
        </p:nvSpPr>
        <p:spPr/>
        <p:txBody>
          <a:bodyPr>
            <a:normAutofit fontScale="92500" lnSpcReduction="10000"/>
          </a:bodyPr>
          <a:lstStyle/>
          <a:p>
            <a:pPr marL="514350" indent="-514350">
              <a:buFont typeface="+mj-lt"/>
              <a:buAutoNum type="arabicPeriod" startAt="2"/>
            </a:pPr>
            <a:r>
              <a:rPr lang="fr-SN" dirty="0"/>
              <a:t>Sélectionnez </a:t>
            </a:r>
            <a:r>
              <a:rPr lang="fr-SN" b="1" dirty="0"/>
              <a:t>Insérer</a:t>
            </a:r>
            <a:r>
              <a:rPr lang="fr-SN" dirty="0"/>
              <a:t> &gt; </a:t>
            </a:r>
            <a:r>
              <a:rPr lang="fr-SN" b="1" dirty="0"/>
              <a:t>Lien</a:t>
            </a:r>
            <a:r>
              <a:rPr lang="fr-SN" dirty="0"/>
              <a:t>. Le lien le plus récent que vous avez copié se trouve en haut de la liste. Ou sélectionnez </a:t>
            </a:r>
            <a:r>
              <a:rPr lang="fr-SN" b="1" dirty="0"/>
              <a:t>Insérer un lien</a:t>
            </a:r>
            <a:r>
              <a:rPr lang="fr-SN" dirty="0"/>
              <a:t> pour personnaliser le lien.</a:t>
            </a:r>
          </a:p>
          <a:p>
            <a:pPr marL="914400" lvl="1" indent="-457200">
              <a:buFont typeface="+mj-lt"/>
              <a:buAutoNum type="alphaLcPeriod"/>
            </a:pPr>
            <a:r>
              <a:rPr lang="fr-SN" dirty="0"/>
              <a:t>Sélectionnez le type de lien souhaité dans la colonne </a:t>
            </a:r>
            <a:r>
              <a:rPr lang="fr-SN" b="1" dirty="0"/>
              <a:t>Lien vers</a:t>
            </a:r>
            <a:r>
              <a:rPr lang="fr-SN" dirty="0"/>
              <a:t> (le plus souvent, il s’agit d’un </a:t>
            </a:r>
            <a:r>
              <a:rPr lang="fr-SN" b="1" dirty="0"/>
              <a:t>Fichier ou d’une page web existant</a:t>
            </a:r>
            <a:r>
              <a:rPr lang="fr-SN" dirty="0"/>
              <a:t>).</a:t>
            </a:r>
          </a:p>
          <a:p>
            <a:pPr marL="914400" lvl="1" indent="-457200">
              <a:buFont typeface="+mj-lt"/>
              <a:buAutoNum type="alphaLcPeriod"/>
            </a:pPr>
            <a:r>
              <a:rPr lang="fr-SN" dirty="0"/>
              <a:t>Collez le lien dans la barre </a:t>
            </a:r>
            <a:r>
              <a:rPr lang="fr-SN" b="1" dirty="0"/>
              <a:t>d’adresses</a:t>
            </a:r>
            <a:r>
              <a:rPr lang="fr-SN" dirty="0"/>
              <a:t>.</a:t>
            </a:r>
          </a:p>
          <a:p>
            <a:endParaRPr lang="fr-FR" dirty="0"/>
          </a:p>
        </p:txBody>
      </p:sp>
    </p:spTree>
    <p:extLst>
      <p:ext uri="{BB962C8B-B14F-4D97-AF65-F5344CB8AC3E}">
        <p14:creationId xmlns:p14="http://schemas.microsoft.com/office/powerpoint/2010/main" val="38366607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51A968-E1FE-4E5F-CF5B-8571371419E1}"/>
              </a:ext>
            </a:extLst>
          </p:cNvPr>
          <p:cNvSpPr>
            <a:spLocks noGrp="1"/>
          </p:cNvSpPr>
          <p:nvPr>
            <p:ph type="title"/>
          </p:nvPr>
        </p:nvSpPr>
        <p:spPr/>
        <p:txBody>
          <a:bodyPr/>
          <a:lstStyle/>
          <a:p>
            <a:r>
              <a:rPr lang="fr-SN" b="1" dirty="0"/>
              <a:t>Insérer des liens hypertexte</a:t>
            </a:r>
            <a:endParaRPr lang="fr-FR" dirty="0"/>
          </a:p>
        </p:txBody>
      </p:sp>
      <p:sp>
        <p:nvSpPr>
          <p:cNvPr id="3" name="Espace réservé du contenu 2">
            <a:extLst>
              <a:ext uri="{FF2B5EF4-FFF2-40B4-BE49-F238E27FC236}">
                <a16:creationId xmlns:a16="http://schemas.microsoft.com/office/drawing/2014/main" id="{B6A51D70-89B5-DD39-2BCC-BB3EC5CEFF3F}"/>
              </a:ext>
            </a:extLst>
          </p:cNvPr>
          <p:cNvSpPr>
            <a:spLocks noGrp="1"/>
          </p:cNvSpPr>
          <p:nvPr>
            <p:ph sz="half" idx="1"/>
          </p:nvPr>
        </p:nvSpPr>
        <p:spPr/>
        <p:txBody>
          <a:bodyPr/>
          <a:lstStyle/>
          <a:p>
            <a:r>
              <a:rPr lang="fr-SN" dirty="0"/>
              <a:t>Plus tard, si vous souhaitez modifier le lien, cliquez dessus avec le bouton droit et sélectionnez </a:t>
            </a:r>
            <a:r>
              <a:rPr lang="fr-SN" b="1" dirty="0"/>
              <a:t>Modifier le lien hypertexte</a:t>
            </a:r>
            <a:r>
              <a:rPr lang="fr-SN" dirty="0"/>
              <a:t>. Ou </a:t>
            </a:r>
            <a:r>
              <a:rPr lang="fr-SN" b="1" dirty="0"/>
              <a:t>Supprimer le lien hypertexte</a:t>
            </a:r>
            <a:r>
              <a:rPr lang="fr-SN" dirty="0"/>
              <a:t>.</a:t>
            </a:r>
          </a:p>
          <a:p>
            <a:endParaRPr lang="fr-FR" dirty="0"/>
          </a:p>
        </p:txBody>
      </p:sp>
      <p:pic>
        <p:nvPicPr>
          <p:cNvPr id="6" name="Espace réservé du contenu 5">
            <a:extLst>
              <a:ext uri="{FF2B5EF4-FFF2-40B4-BE49-F238E27FC236}">
                <a16:creationId xmlns:a16="http://schemas.microsoft.com/office/drawing/2014/main" id="{EA9AD4D2-2CEE-FE16-5FA3-5EB08BA892E7}"/>
              </a:ext>
            </a:extLst>
          </p:cNvPr>
          <p:cNvPicPr>
            <a:picLocks noGrp="1" noChangeAspect="1"/>
          </p:cNvPicPr>
          <p:nvPr>
            <p:ph sz="half" idx="2"/>
          </p:nvPr>
        </p:nvPicPr>
        <p:blipFill>
          <a:blip r:embed="rId2"/>
          <a:stretch>
            <a:fillRect/>
          </a:stretch>
        </p:blipFill>
        <p:spPr>
          <a:xfrm>
            <a:off x="6572250" y="3048794"/>
            <a:ext cx="4381500" cy="1905000"/>
          </a:xfrm>
        </p:spPr>
      </p:pic>
    </p:spTree>
    <p:extLst>
      <p:ext uri="{BB962C8B-B14F-4D97-AF65-F5344CB8AC3E}">
        <p14:creationId xmlns:p14="http://schemas.microsoft.com/office/powerpoint/2010/main" val="1023313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039047-6A20-8D6C-1096-94ECEE058630}"/>
              </a:ext>
            </a:extLst>
          </p:cNvPr>
          <p:cNvSpPr>
            <a:spLocks noGrp="1"/>
          </p:cNvSpPr>
          <p:nvPr>
            <p:ph type="title"/>
          </p:nvPr>
        </p:nvSpPr>
        <p:spPr/>
        <p:txBody>
          <a:bodyPr/>
          <a:lstStyle/>
          <a:p>
            <a:r>
              <a:rPr lang="fr-SN" b="1" dirty="0"/>
              <a:t>Conseil</a:t>
            </a:r>
            <a:endParaRPr lang="fr-FR" dirty="0"/>
          </a:p>
        </p:txBody>
      </p:sp>
      <p:sp>
        <p:nvSpPr>
          <p:cNvPr id="3" name="Espace réservé du contenu 2">
            <a:extLst>
              <a:ext uri="{FF2B5EF4-FFF2-40B4-BE49-F238E27FC236}">
                <a16:creationId xmlns:a16="http://schemas.microsoft.com/office/drawing/2014/main" id="{3DC948A7-4A3D-B4E4-F7AC-C34393C88BEB}"/>
              </a:ext>
            </a:extLst>
          </p:cNvPr>
          <p:cNvSpPr>
            <a:spLocks noGrp="1"/>
          </p:cNvSpPr>
          <p:nvPr>
            <p:ph idx="1"/>
          </p:nvPr>
        </p:nvSpPr>
        <p:spPr/>
        <p:txBody>
          <a:bodyPr/>
          <a:lstStyle/>
          <a:p>
            <a:pPr marL="0" indent="0">
              <a:buNone/>
            </a:pPr>
            <a:r>
              <a:rPr lang="fr-SN" b="1" dirty="0"/>
              <a:t> </a:t>
            </a:r>
            <a:r>
              <a:rPr lang="fr-SN" dirty="0"/>
              <a:t>Épinglez les modèles que vous aimez afin de toujours les voir apparaître lorsque vous lancez Word. Sélectionnez le modèle, puis sélectionnez l’icône d’épingle qui s’affiche à côté du nom du modèle.</a:t>
            </a:r>
            <a:endParaRPr lang="fr-FR" dirty="0"/>
          </a:p>
        </p:txBody>
      </p:sp>
    </p:spTree>
    <p:extLst>
      <p:ext uri="{BB962C8B-B14F-4D97-AF65-F5344CB8AC3E}">
        <p14:creationId xmlns:p14="http://schemas.microsoft.com/office/powerpoint/2010/main" val="17047284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DCD283-AC4B-7F7E-1E8F-D599CD0BC871}"/>
              </a:ext>
            </a:extLst>
          </p:cNvPr>
          <p:cNvSpPr>
            <a:spLocks noGrp="1"/>
          </p:cNvSpPr>
          <p:nvPr>
            <p:ph type="title"/>
          </p:nvPr>
        </p:nvSpPr>
        <p:spPr/>
        <p:txBody>
          <a:bodyPr/>
          <a:lstStyle/>
          <a:p>
            <a:r>
              <a:rPr lang="fr-SN" b="1" dirty="0"/>
              <a:t>Suivre des liens lors d’une modification</a:t>
            </a:r>
            <a:endParaRPr lang="fr-FR" dirty="0"/>
          </a:p>
        </p:txBody>
      </p:sp>
      <p:sp>
        <p:nvSpPr>
          <p:cNvPr id="3" name="Espace réservé du contenu 2">
            <a:extLst>
              <a:ext uri="{FF2B5EF4-FFF2-40B4-BE49-F238E27FC236}">
                <a16:creationId xmlns:a16="http://schemas.microsoft.com/office/drawing/2014/main" id="{6C84F92E-3CAD-36C3-A5CA-79E78D8D23F5}"/>
              </a:ext>
            </a:extLst>
          </p:cNvPr>
          <p:cNvSpPr>
            <a:spLocks noGrp="1"/>
          </p:cNvSpPr>
          <p:nvPr>
            <p:ph sz="half" idx="1"/>
          </p:nvPr>
        </p:nvSpPr>
        <p:spPr/>
        <p:txBody>
          <a:bodyPr>
            <a:normAutofit lnSpcReduction="10000"/>
          </a:bodyPr>
          <a:lstStyle/>
          <a:p>
            <a:r>
              <a:rPr lang="fr-SN" dirty="0"/>
              <a:t>Lorsque vous modifiez votre document, vous pouvez cliquer sur un lien pour modifier son texte d’affichage (texte convivial). Pour suivre un lien, appuyez sur </a:t>
            </a:r>
            <a:r>
              <a:rPr lang="fr-SN" dirty="0" err="1"/>
              <a:t>Ctrl+clic</a:t>
            </a:r>
            <a:r>
              <a:rPr lang="fr-SN" dirty="0"/>
              <a:t>.</a:t>
            </a:r>
          </a:p>
          <a:p>
            <a:r>
              <a:rPr lang="fr-SN" b="1" dirty="0"/>
              <a:t>Conseil : </a:t>
            </a:r>
            <a:r>
              <a:rPr lang="fr-SN" dirty="0"/>
              <a:t>Si vous préférez suivre des liens en cliquant dessus, accédez à </a:t>
            </a:r>
            <a:r>
              <a:rPr lang="fr-SN" b="1" dirty="0"/>
              <a:t>Fichier</a:t>
            </a:r>
            <a:r>
              <a:rPr lang="fr-SN" dirty="0"/>
              <a:t> &gt; </a:t>
            </a:r>
            <a:r>
              <a:rPr lang="fr-SN" b="1" dirty="0"/>
              <a:t>Options</a:t>
            </a:r>
            <a:r>
              <a:rPr lang="fr-SN" dirty="0"/>
              <a:t> &gt; </a:t>
            </a:r>
            <a:r>
              <a:rPr lang="fr-SN" b="1" dirty="0"/>
              <a:t>Avancé</a:t>
            </a:r>
            <a:r>
              <a:rPr lang="fr-SN" dirty="0"/>
              <a:t> et décochez la case Utiliser </a:t>
            </a:r>
            <a:r>
              <a:rPr lang="fr-SN" b="1" dirty="0" err="1"/>
              <a:t>Ctrl+clic</a:t>
            </a:r>
            <a:r>
              <a:rPr lang="fr-SN" b="1" dirty="0"/>
              <a:t> pour suivre le lien hypertexte</a:t>
            </a:r>
            <a:r>
              <a:rPr lang="fr-SN" dirty="0"/>
              <a:t>.</a:t>
            </a:r>
            <a:endParaRPr lang="fr-FR" dirty="0"/>
          </a:p>
        </p:txBody>
      </p:sp>
      <p:pic>
        <p:nvPicPr>
          <p:cNvPr id="6" name="Espace réservé du contenu 5">
            <a:extLst>
              <a:ext uri="{FF2B5EF4-FFF2-40B4-BE49-F238E27FC236}">
                <a16:creationId xmlns:a16="http://schemas.microsoft.com/office/drawing/2014/main" id="{5FE8604C-6B58-207E-37D8-1F5975BAC4BE}"/>
              </a:ext>
            </a:extLst>
          </p:cNvPr>
          <p:cNvPicPr>
            <a:picLocks noGrp="1" noChangeAspect="1"/>
          </p:cNvPicPr>
          <p:nvPr>
            <p:ph sz="half" idx="2"/>
          </p:nvPr>
        </p:nvPicPr>
        <p:blipFill>
          <a:blip r:embed="rId2"/>
          <a:stretch>
            <a:fillRect/>
          </a:stretch>
        </p:blipFill>
        <p:spPr>
          <a:xfrm>
            <a:off x="6172200" y="3542922"/>
            <a:ext cx="5181600" cy="916744"/>
          </a:xfrm>
        </p:spPr>
      </p:pic>
    </p:spTree>
    <p:extLst>
      <p:ext uri="{BB962C8B-B14F-4D97-AF65-F5344CB8AC3E}">
        <p14:creationId xmlns:p14="http://schemas.microsoft.com/office/powerpoint/2010/main" val="2409369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B30CBC-0904-6877-26B8-5BC841DF7451}"/>
              </a:ext>
            </a:extLst>
          </p:cNvPr>
          <p:cNvSpPr>
            <a:spLocks noGrp="1"/>
          </p:cNvSpPr>
          <p:nvPr>
            <p:ph type="title"/>
          </p:nvPr>
        </p:nvSpPr>
        <p:spPr/>
        <p:txBody>
          <a:bodyPr/>
          <a:lstStyle/>
          <a:p>
            <a:r>
              <a:rPr lang="fr-SN" b="1" dirty="0"/>
              <a:t>Supprimer des liens hypertexte</a:t>
            </a:r>
            <a:endParaRPr lang="fr-FR" dirty="0"/>
          </a:p>
        </p:txBody>
      </p:sp>
      <p:sp>
        <p:nvSpPr>
          <p:cNvPr id="3" name="Espace réservé du contenu 2">
            <a:extLst>
              <a:ext uri="{FF2B5EF4-FFF2-40B4-BE49-F238E27FC236}">
                <a16:creationId xmlns:a16="http://schemas.microsoft.com/office/drawing/2014/main" id="{1CC87A61-68BB-6B38-0A79-7C36F0BA9CAA}"/>
              </a:ext>
            </a:extLst>
          </p:cNvPr>
          <p:cNvSpPr>
            <a:spLocks noGrp="1"/>
          </p:cNvSpPr>
          <p:nvPr>
            <p:ph sz="half" idx="1"/>
          </p:nvPr>
        </p:nvSpPr>
        <p:spPr/>
        <p:txBody>
          <a:bodyPr/>
          <a:lstStyle/>
          <a:p>
            <a:r>
              <a:rPr lang="fr-SN" dirty="0"/>
              <a:t>La suppression d’un lien hypertexte conserve le texte ; seul le lien est supprimé.</a:t>
            </a:r>
          </a:p>
          <a:p>
            <a:r>
              <a:rPr lang="fr-SN" dirty="0"/>
              <a:t>Cliquez avec le bouton droit sur le lien, puis choisissez </a:t>
            </a:r>
            <a:r>
              <a:rPr lang="fr-SN" b="1" dirty="0"/>
              <a:t>Supprimer le lien hypertexte</a:t>
            </a:r>
            <a:r>
              <a:rPr lang="fr-SN" dirty="0"/>
              <a:t>.</a:t>
            </a:r>
          </a:p>
          <a:p>
            <a:endParaRPr lang="fr-FR" dirty="0"/>
          </a:p>
        </p:txBody>
      </p:sp>
      <p:pic>
        <p:nvPicPr>
          <p:cNvPr id="6" name="Espace réservé du contenu 5">
            <a:extLst>
              <a:ext uri="{FF2B5EF4-FFF2-40B4-BE49-F238E27FC236}">
                <a16:creationId xmlns:a16="http://schemas.microsoft.com/office/drawing/2014/main" id="{D875D841-A16A-B134-A8B1-A70EEB945CD5}"/>
              </a:ext>
            </a:extLst>
          </p:cNvPr>
          <p:cNvPicPr>
            <a:picLocks noGrp="1" noChangeAspect="1"/>
          </p:cNvPicPr>
          <p:nvPr>
            <p:ph sz="half" idx="2"/>
          </p:nvPr>
        </p:nvPicPr>
        <p:blipFill>
          <a:blip r:embed="rId2"/>
          <a:stretch>
            <a:fillRect/>
          </a:stretch>
        </p:blipFill>
        <p:spPr>
          <a:xfrm>
            <a:off x="6572250" y="2540794"/>
            <a:ext cx="4381500" cy="2921000"/>
          </a:xfrm>
        </p:spPr>
      </p:pic>
    </p:spTree>
    <p:extLst>
      <p:ext uri="{BB962C8B-B14F-4D97-AF65-F5344CB8AC3E}">
        <p14:creationId xmlns:p14="http://schemas.microsoft.com/office/powerpoint/2010/main" val="27426645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EA4685-A5F8-8ABC-1086-26539D209CCC}"/>
              </a:ext>
            </a:extLst>
          </p:cNvPr>
          <p:cNvSpPr>
            <a:spLocks noGrp="1"/>
          </p:cNvSpPr>
          <p:nvPr>
            <p:ph type="title"/>
          </p:nvPr>
        </p:nvSpPr>
        <p:spPr/>
        <p:txBody>
          <a:bodyPr/>
          <a:lstStyle/>
          <a:p>
            <a:r>
              <a:rPr lang="fr-SN" b="1" dirty="0"/>
              <a:t>Conseil</a:t>
            </a:r>
            <a:endParaRPr lang="fr-FR" dirty="0"/>
          </a:p>
        </p:txBody>
      </p:sp>
      <p:sp>
        <p:nvSpPr>
          <p:cNvPr id="3" name="Espace réservé du contenu 2">
            <a:extLst>
              <a:ext uri="{FF2B5EF4-FFF2-40B4-BE49-F238E27FC236}">
                <a16:creationId xmlns:a16="http://schemas.microsoft.com/office/drawing/2014/main" id="{148FDD68-E3EA-BEB0-D493-A9732D8AC940}"/>
              </a:ext>
            </a:extLst>
          </p:cNvPr>
          <p:cNvSpPr>
            <a:spLocks noGrp="1"/>
          </p:cNvSpPr>
          <p:nvPr>
            <p:ph sz="half" idx="1"/>
          </p:nvPr>
        </p:nvSpPr>
        <p:spPr/>
        <p:txBody>
          <a:bodyPr>
            <a:normAutofit fontScale="92500" lnSpcReduction="10000"/>
          </a:bodyPr>
          <a:lstStyle/>
          <a:p>
            <a:r>
              <a:rPr lang="fr-SN" dirty="0"/>
              <a:t>Pour empêcher Word de créer automatiquement un lien lorsque vous saisissez une adresse web, accédez à </a:t>
            </a:r>
            <a:r>
              <a:rPr lang="fr-SN" b="1" dirty="0"/>
              <a:t>Fichier</a:t>
            </a:r>
            <a:r>
              <a:rPr lang="fr-SN" dirty="0"/>
              <a:t> &gt; </a:t>
            </a:r>
            <a:r>
              <a:rPr lang="fr-SN" b="1" dirty="0"/>
              <a:t>Options</a:t>
            </a:r>
            <a:r>
              <a:rPr lang="fr-SN" dirty="0"/>
              <a:t> &gt; </a:t>
            </a:r>
            <a:r>
              <a:rPr lang="fr-SN" b="1" dirty="0"/>
              <a:t>Vérification</a:t>
            </a:r>
            <a:r>
              <a:rPr lang="fr-SN" dirty="0"/>
              <a:t>, puis cliquez sur </a:t>
            </a:r>
            <a:r>
              <a:rPr lang="fr-SN" b="1" dirty="0"/>
              <a:t>Options de correction automatique</a:t>
            </a:r>
            <a:r>
              <a:rPr lang="fr-SN" dirty="0"/>
              <a:t>. Sous l’onglet </a:t>
            </a:r>
            <a:r>
              <a:rPr lang="fr-SN" b="1" dirty="0"/>
              <a:t>Mise en forme automatique au cours de la frappe</a:t>
            </a:r>
            <a:r>
              <a:rPr lang="fr-SN" dirty="0"/>
              <a:t>, décochez la case </a:t>
            </a:r>
            <a:r>
              <a:rPr lang="fr-SN" b="1" dirty="0"/>
              <a:t>Chemins d'accès Internet et réseau sous forme de liens hypertexte</a:t>
            </a:r>
            <a:r>
              <a:rPr lang="fr-SN" dirty="0"/>
              <a:t>.</a:t>
            </a:r>
            <a:endParaRPr lang="fr-FR" dirty="0"/>
          </a:p>
        </p:txBody>
      </p:sp>
      <p:pic>
        <p:nvPicPr>
          <p:cNvPr id="6" name="Espace réservé du contenu 5">
            <a:extLst>
              <a:ext uri="{FF2B5EF4-FFF2-40B4-BE49-F238E27FC236}">
                <a16:creationId xmlns:a16="http://schemas.microsoft.com/office/drawing/2014/main" id="{B0233189-5635-96F5-B056-5E193B9A5793}"/>
              </a:ext>
            </a:extLst>
          </p:cNvPr>
          <p:cNvPicPr>
            <a:picLocks noGrp="1" noChangeAspect="1"/>
          </p:cNvPicPr>
          <p:nvPr>
            <p:ph sz="half" idx="2"/>
          </p:nvPr>
        </p:nvPicPr>
        <p:blipFill>
          <a:blip r:embed="rId2"/>
          <a:stretch>
            <a:fillRect/>
          </a:stretch>
        </p:blipFill>
        <p:spPr>
          <a:xfrm>
            <a:off x="6172200" y="3174231"/>
            <a:ext cx="5181600" cy="1654126"/>
          </a:xfrm>
        </p:spPr>
      </p:pic>
    </p:spTree>
    <p:extLst>
      <p:ext uri="{BB962C8B-B14F-4D97-AF65-F5344CB8AC3E}">
        <p14:creationId xmlns:p14="http://schemas.microsoft.com/office/powerpoint/2010/main" val="8976087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68C51F89-C86C-83FD-C4E6-FAD163B32C26}"/>
              </a:ext>
            </a:extLst>
          </p:cNvPr>
          <p:cNvSpPr>
            <a:spLocks noGrp="1"/>
          </p:cNvSpPr>
          <p:nvPr>
            <p:ph type="title"/>
          </p:nvPr>
        </p:nvSpPr>
        <p:spPr/>
        <p:txBody>
          <a:bodyPr/>
          <a:lstStyle/>
          <a:p>
            <a:r>
              <a:rPr lang="fr-SN" b="1" dirty="0"/>
              <a:t>Changer les marges</a:t>
            </a:r>
            <a:endParaRPr lang="fr-FR" dirty="0"/>
          </a:p>
        </p:txBody>
      </p:sp>
      <p:sp>
        <p:nvSpPr>
          <p:cNvPr id="8" name="Espace réservé du contenu 7">
            <a:extLst>
              <a:ext uri="{FF2B5EF4-FFF2-40B4-BE49-F238E27FC236}">
                <a16:creationId xmlns:a16="http://schemas.microsoft.com/office/drawing/2014/main" id="{4D5B59E7-1BDF-5ED1-C9DD-281F36B18911}"/>
              </a:ext>
            </a:extLst>
          </p:cNvPr>
          <p:cNvSpPr>
            <a:spLocks noGrp="1"/>
          </p:cNvSpPr>
          <p:nvPr>
            <p:ph idx="1"/>
          </p:nvPr>
        </p:nvSpPr>
        <p:spPr/>
        <p:txBody>
          <a:bodyPr/>
          <a:lstStyle/>
          <a:p>
            <a:r>
              <a:rPr lang="fr-SN" dirty="0"/>
              <a:t>Dans Word, chaque page possède automatiquement une marge d’un pouce. Vous pouvez personnaliser ou choisir des paramètres de marge prédéfinis, définir des marges pour des pages en vis-à-vis, prévoir un espace de marge supplémentaire pour permettre la reliure du document et modifier la mesure des marges.</a:t>
            </a:r>
            <a:endParaRPr lang="fr-FR" dirty="0"/>
          </a:p>
        </p:txBody>
      </p:sp>
    </p:spTree>
    <p:extLst>
      <p:ext uri="{BB962C8B-B14F-4D97-AF65-F5344CB8AC3E}">
        <p14:creationId xmlns:p14="http://schemas.microsoft.com/office/powerpoint/2010/main" val="2044106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1278CF-B0CA-365D-B00F-8144A4C9FE43}"/>
              </a:ext>
            </a:extLst>
          </p:cNvPr>
          <p:cNvSpPr>
            <a:spLocks noGrp="1"/>
          </p:cNvSpPr>
          <p:nvPr>
            <p:ph type="title"/>
          </p:nvPr>
        </p:nvSpPr>
        <p:spPr/>
        <p:txBody>
          <a:bodyPr/>
          <a:lstStyle/>
          <a:p>
            <a:r>
              <a:rPr lang="fr-SN" b="1" dirty="0"/>
              <a:t>Changer les marges</a:t>
            </a:r>
            <a:endParaRPr lang="fr-FR" dirty="0"/>
          </a:p>
        </p:txBody>
      </p:sp>
      <p:sp>
        <p:nvSpPr>
          <p:cNvPr id="3" name="Espace réservé du contenu 2">
            <a:extLst>
              <a:ext uri="{FF2B5EF4-FFF2-40B4-BE49-F238E27FC236}">
                <a16:creationId xmlns:a16="http://schemas.microsoft.com/office/drawing/2014/main" id="{70FB8389-F2EF-72B1-0816-92111784E655}"/>
              </a:ext>
            </a:extLst>
          </p:cNvPr>
          <p:cNvSpPr>
            <a:spLocks noGrp="1"/>
          </p:cNvSpPr>
          <p:nvPr>
            <p:ph sz="half" idx="1"/>
          </p:nvPr>
        </p:nvSpPr>
        <p:spPr/>
        <p:txBody>
          <a:bodyPr/>
          <a:lstStyle/>
          <a:p>
            <a:pPr marL="514350" indent="-514350">
              <a:buFont typeface="+mj-lt"/>
              <a:buAutoNum type="arabicPeriod"/>
            </a:pPr>
            <a:r>
              <a:rPr lang="fr-SN" dirty="0"/>
              <a:t>Sélectionnez </a:t>
            </a:r>
            <a:r>
              <a:rPr lang="fr-SN" b="1" dirty="0"/>
              <a:t>Disposition</a:t>
            </a:r>
            <a:r>
              <a:rPr lang="fr-SN" dirty="0"/>
              <a:t> &gt; </a:t>
            </a:r>
            <a:r>
              <a:rPr lang="fr-SN" b="1" dirty="0"/>
              <a:t>Marges</a:t>
            </a:r>
            <a:r>
              <a:rPr lang="fr-SN" dirty="0"/>
              <a:t>. </a:t>
            </a:r>
          </a:p>
          <a:p>
            <a:pPr marL="514350" indent="-514350">
              <a:buFont typeface="+mj-lt"/>
              <a:buAutoNum type="arabicPeriod"/>
            </a:pPr>
            <a:r>
              <a:rPr lang="fr-SN" dirty="0"/>
              <a:t>Sélectionnez la configuration de marge souhaitée ou sélectionnez </a:t>
            </a:r>
            <a:r>
              <a:rPr lang="fr-SN" b="1" dirty="0"/>
              <a:t>Marges personnalisées</a:t>
            </a:r>
            <a:r>
              <a:rPr lang="fr-SN" dirty="0"/>
              <a:t> pour définir vos propres marges.</a:t>
            </a:r>
          </a:p>
          <a:p>
            <a:endParaRPr lang="fr-FR" dirty="0"/>
          </a:p>
        </p:txBody>
      </p:sp>
      <p:pic>
        <p:nvPicPr>
          <p:cNvPr id="6" name="Espace réservé du contenu 5">
            <a:extLst>
              <a:ext uri="{FF2B5EF4-FFF2-40B4-BE49-F238E27FC236}">
                <a16:creationId xmlns:a16="http://schemas.microsoft.com/office/drawing/2014/main" id="{CFB60B9F-0407-D4E9-2BDB-67D8D46FF53B}"/>
              </a:ext>
            </a:extLst>
          </p:cNvPr>
          <p:cNvPicPr>
            <a:picLocks noGrp="1" noChangeAspect="1"/>
          </p:cNvPicPr>
          <p:nvPr>
            <p:ph sz="half" idx="2"/>
          </p:nvPr>
        </p:nvPicPr>
        <p:blipFill>
          <a:blip r:embed="rId2"/>
          <a:stretch>
            <a:fillRect/>
          </a:stretch>
        </p:blipFill>
        <p:spPr>
          <a:xfrm>
            <a:off x="7555855" y="1825625"/>
            <a:ext cx="2414290" cy="4351338"/>
          </a:xfrm>
        </p:spPr>
      </p:pic>
    </p:spTree>
    <p:extLst>
      <p:ext uri="{BB962C8B-B14F-4D97-AF65-F5344CB8AC3E}">
        <p14:creationId xmlns:p14="http://schemas.microsoft.com/office/powerpoint/2010/main" val="36580058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7947E4-D554-EACC-477A-EE18E503D299}"/>
              </a:ext>
            </a:extLst>
          </p:cNvPr>
          <p:cNvSpPr>
            <a:spLocks noGrp="1"/>
          </p:cNvSpPr>
          <p:nvPr>
            <p:ph type="title"/>
          </p:nvPr>
        </p:nvSpPr>
        <p:spPr/>
        <p:txBody>
          <a:bodyPr/>
          <a:lstStyle/>
          <a:p>
            <a:r>
              <a:rPr lang="fr-SN" b="1" dirty="0"/>
              <a:t>Créer des colonnes de bulletin</a:t>
            </a:r>
            <a:endParaRPr lang="fr-FR" dirty="0"/>
          </a:p>
        </p:txBody>
      </p:sp>
      <p:sp>
        <p:nvSpPr>
          <p:cNvPr id="3" name="Espace réservé du contenu 2">
            <a:extLst>
              <a:ext uri="{FF2B5EF4-FFF2-40B4-BE49-F238E27FC236}">
                <a16:creationId xmlns:a16="http://schemas.microsoft.com/office/drawing/2014/main" id="{E1FCE062-3AD1-D1D7-F2C2-520580F3359F}"/>
              </a:ext>
            </a:extLst>
          </p:cNvPr>
          <p:cNvSpPr>
            <a:spLocks noGrp="1"/>
          </p:cNvSpPr>
          <p:nvPr>
            <p:ph sz="half" idx="1"/>
          </p:nvPr>
        </p:nvSpPr>
        <p:spPr/>
        <p:txBody>
          <a:bodyPr/>
          <a:lstStyle/>
          <a:p>
            <a:pPr marL="514350" indent="-514350">
              <a:buFont typeface="+mj-lt"/>
              <a:buAutoNum type="arabicPeriod"/>
            </a:pPr>
            <a:r>
              <a:rPr lang="fr-SN" dirty="0"/>
              <a:t>Pour mettre en page tout le document en colonnes, sélectionnez </a:t>
            </a:r>
            <a:r>
              <a:rPr lang="fr-SN" b="1" dirty="0"/>
              <a:t>Disposition</a:t>
            </a:r>
            <a:r>
              <a:rPr lang="fr-SN" dirty="0"/>
              <a:t> &gt; </a:t>
            </a:r>
            <a:r>
              <a:rPr lang="fr-SN" b="1" dirty="0"/>
              <a:t>Colonnes.</a:t>
            </a:r>
            <a:endParaRPr lang="fr-SN" dirty="0"/>
          </a:p>
          <a:p>
            <a:pPr marL="514350" indent="-514350">
              <a:buFont typeface="+mj-lt"/>
              <a:buAutoNum type="arabicPeriod"/>
            </a:pPr>
            <a:r>
              <a:rPr lang="fr-SN" dirty="0"/>
              <a:t>Choisissez l'option de votre choix ou </a:t>
            </a:r>
            <a:r>
              <a:rPr lang="fr-SN" b="1" dirty="0"/>
              <a:t>sélectionnez</a:t>
            </a:r>
            <a:r>
              <a:rPr lang="fr-SN" dirty="0"/>
              <a:t> Autres colonnes pour définir votre propre format de colonne.</a:t>
            </a:r>
          </a:p>
          <a:p>
            <a:pPr marL="514350" indent="-514350">
              <a:buFont typeface="+mj-lt"/>
              <a:buAutoNum type="arabicPeriod"/>
            </a:pPr>
            <a:endParaRPr lang="fr-FR" dirty="0"/>
          </a:p>
        </p:txBody>
      </p:sp>
      <p:pic>
        <p:nvPicPr>
          <p:cNvPr id="6" name="Espace réservé du contenu 5">
            <a:extLst>
              <a:ext uri="{FF2B5EF4-FFF2-40B4-BE49-F238E27FC236}">
                <a16:creationId xmlns:a16="http://schemas.microsoft.com/office/drawing/2014/main" id="{A9E7171D-828C-B4ED-A2CC-83C9054F6AFE}"/>
              </a:ext>
            </a:extLst>
          </p:cNvPr>
          <p:cNvPicPr>
            <a:picLocks noGrp="1" noChangeAspect="1"/>
          </p:cNvPicPr>
          <p:nvPr>
            <p:ph sz="half" idx="2"/>
          </p:nvPr>
        </p:nvPicPr>
        <p:blipFill>
          <a:blip r:embed="rId2"/>
          <a:stretch>
            <a:fillRect/>
          </a:stretch>
        </p:blipFill>
        <p:spPr>
          <a:xfrm>
            <a:off x="6756033" y="1825625"/>
            <a:ext cx="4013934" cy="4351338"/>
          </a:xfrm>
        </p:spPr>
      </p:pic>
    </p:spTree>
    <p:extLst>
      <p:ext uri="{BB962C8B-B14F-4D97-AF65-F5344CB8AC3E}">
        <p14:creationId xmlns:p14="http://schemas.microsoft.com/office/powerpoint/2010/main" val="28646198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758E74D7-A350-3695-23EE-6CE78E44AB08}"/>
              </a:ext>
            </a:extLst>
          </p:cNvPr>
          <p:cNvSpPr>
            <a:spLocks noGrp="1"/>
          </p:cNvSpPr>
          <p:nvPr>
            <p:ph type="title"/>
          </p:nvPr>
        </p:nvSpPr>
        <p:spPr/>
        <p:txBody>
          <a:bodyPr>
            <a:normAutofit fontScale="90000"/>
          </a:bodyPr>
          <a:lstStyle/>
          <a:p>
            <a:r>
              <a:rPr lang="fr-SN" b="1" dirty="0"/>
              <a:t>Transformer une partie de votre document en colonnes</a:t>
            </a:r>
            <a:br>
              <a:rPr lang="fr-SN" b="1" dirty="0"/>
            </a:br>
            <a:endParaRPr lang="fr-FR" dirty="0"/>
          </a:p>
        </p:txBody>
      </p:sp>
      <p:sp>
        <p:nvSpPr>
          <p:cNvPr id="6" name="Espace réservé du contenu 5">
            <a:extLst>
              <a:ext uri="{FF2B5EF4-FFF2-40B4-BE49-F238E27FC236}">
                <a16:creationId xmlns:a16="http://schemas.microsoft.com/office/drawing/2014/main" id="{0AA68FA7-CFC4-737D-43AC-28B5DA7B5145}"/>
              </a:ext>
            </a:extLst>
          </p:cNvPr>
          <p:cNvSpPr>
            <a:spLocks noGrp="1"/>
          </p:cNvSpPr>
          <p:nvPr>
            <p:ph idx="1"/>
          </p:nvPr>
        </p:nvSpPr>
        <p:spPr/>
        <p:txBody>
          <a:bodyPr/>
          <a:lstStyle/>
          <a:p>
            <a:pPr marL="514350" indent="-514350">
              <a:buFont typeface="+mj-lt"/>
              <a:buAutoNum type="arabicPeriod"/>
            </a:pPr>
            <a:r>
              <a:rPr lang="fr-SN" dirty="0"/>
              <a:t>Sélectionnez les paragraphes à mettre en colonnes.</a:t>
            </a:r>
          </a:p>
          <a:p>
            <a:pPr marL="514350" indent="-514350">
              <a:buFont typeface="+mj-lt"/>
              <a:buAutoNum type="arabicPeriod"/>
            </a:pPr>
            <a:r>
              <a:rPr lang="fr-SN" dirty="0"/>
              <a:t>Sélectionnez </a:t>
            </a:r>
            <a:r>
              <a:rPr lang="fr-SN" b="1" dirty="0"/>
              <a:t>Disposition</a:t>
            </a:r>
            <a:r>
              <a:rPr lang="fr-SN" dirty="0"/>
              <a:t> &gt; </a:t>
            </a:r>
            <a:r>
              <a:rPr lang="fr-SN" b="1" dirty="0"/>
              <a:t>colonnes, </a:t>
            </a:r>
            <a:r>
              <a:rPr lang="fr-SN" dirty="0"/>
              <a:t>puis choisissez les options de votre choix.</a:t>
            </a:r>
          </a:p>
          <a:p>
            <a:endParaRPr lang="fr-FR" dirty="0"/>
          </a:p>
        </p:txBody>
      </p:sp>
    </p:spTree>
    <p:extLst>
      <p:ext uri="{BB962C8B-B14F-4D97-AF65-F5344CB8AC3E}">
        <p14:creationId xmlns:p14="http://schemas.microsoft.com/office/powerpoint/2010/main" val="25134543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8D329932-93FA-B2EA-63B4-B1B762CD9566}"/>
              </a:ext>
            </a:extLst>
          </p:cNvPr>
          <p:cNvSpPr>
            <a:spLocks noGrp="1"/>
          </p:cNvSpPr>
          <p:nvPr>
            <p:ph type="title"/>
          </p:nvPr>
        </p:nvSpPr>
        <p:spPr/>
        <p:txBody>
          <a:bodyPr>
            <a:normAutofit/>
          </a:bodyPr>
          <a:lstStyle/>
          <a:p>
            <a:r>
              <a:rPr lang="fr-SN" b="1" dirty="0"/>
              <a:t>Modifier l’orientation de page en Paysage ou Portrait</a:t>
            </a:r>
            <a:endParaRPr lang="fr-FR" dirty="0"/>
          </a:p>
        </p:txBody>
      </p:sp>
      <p:sp>
        <p:nvSpPr>
          <p:cNvPr id="5" name="Espace réservé du contenu 4">
            <a:extLst>
              <a:ext uri="{FF2B5EF4-FFF2-40B4-BE49-F238E27FC236}">
                <a16:creationId xmlns:a16="http://schemas.microsoft.com/office/drawing/2014/main" id="{F868C4FC-1811-CB8D-A51B-777B038F28C2}"/>
              </a:ext>
            </a:extLst>
          </p:cNvPr>
          <p:cNvSpPr>
            <a:spLocks noGrp="1"/>
          </p:cNvSpPr>
          <p:nvPr>
            <p:ph sz="half" idx="1"/>
          </p:nvPr>
        </p:nvSpPr>
        <p:spPr/>
        <p:txBody>
          <a:bodyPr>
            <a:normAutofit/>
          </a:bodyPr>
          <a:lstStyle/>
          <a:p>
            <a:pPr marL="0" indent="0">
              <a:buNone/>
            </a:pPr>
            <a:r>
              <a:rPr lang="fr-SN" b="1" dirty="0"/>
              <a:t>Modifier l’orientation de l’ensemble d’un document</a:t>
            </a:r>
          </a:p>
          <a:p>
            <a:pPr marL="514350" indent="-514350">
              <a:buFont typeface="+mj-lt"/>
              <a:buAutoNum type="arabicPeriod"/>
            </a:pPr>
            <a:r>
              <a:rPr lang="fr-SN" dirty="0"/>
              <a:t>Pour modifier l’orientation de l’ensemble du document, sélectionnez </a:t>
            </a:r>
            <a:r>
              <a:rPr lang="fr-SN" b="1" dirty="0"/>
              <a:t>Disposition</a:t>
            </a:r>
            <a:r>
              <a:rPr lang="fr-SN" dirty="0"/>
              <a:t> &gt; </a:t>
            </a:r>
            <a:r>
              <a:rPr lang="fr-SN" b="1" dirty="0"/>
              <a:t>Orientation</a:t>
            </a:r>
            <a:r>
              <a:rPr lang="fr-SN" dirty="0"/>
              <a:t>.</a:t>
            </a:r>
          </a:p>
          <a:p>
            <a:pPr marL="514350" indent="-514350">
              <a:buFont typeface="+mj-lt"/>
              <a:buAutoNum type="arabicPeriod"/>
            </a:pPr>
            <a:r>
              <a:rPr lang="fr-SN" dirty="0"/>
              <a:t>Choisissez </a:t>
            </a:r>
            <a:r>
              <a:rPr lang="fr-SN" b="1" dirty="0"/>
              <a:t>Portrait</a:t>
            </a:r>
            <a:r>
              <a:rPr lang="fr-SN" dirty="0"/>
              <a:t> ou </a:t>
            </a:r>
            <a:r>
              <a:rPr lang="fr-SN" b="1" dirty="0"/>
              <a:t>Paysage</a:t>
            </a:r>
            <a:r>
              <a:rPr lang="fr-SN" dirty="0"/>
              <a:t>.</a:t>
            </a:r>
          </a:p>
          <a:p>
            <a:endParaRPr lang="fr-FR" b="1" dirty="0"/>
          </a:p>
        </p:txBody>
      </p:sp>
      <p:pic>
        <p:nvPicPr>
          <p:cNvPr id="8" name="Espace réservé du contenu 7">
            <a:extLst>
              <a:ext uri="{FF2B5EF4-FFF2-40B4-BE49-F238E27FC236}">
                <a16:creationId xmlns:a16="http://schemas.microsoft.com/office/drawing/2014/main" id="{10D39921-C96A-DBF7-D75A-A5765D6C2834}"/>
              </a:ext>
            </a:extLst>
          </p:cNvPr>
          <p:cNvPicPr>
            <a:picLocks noGrp="1" noChangeAspect="1"/>
          </p:cNvPicPr>
          <p:nvPr>
            <p:ph sz="half" idx="2"/>
          </p:nvPr>
        </p:nvPicPr>
        <p:blipFill>
          <a:blip r:embed="rId2"/>
          <a:stretch>
            <a:fillRect/>
          </a:stretch>
        </p:blipFill>
        <p:spPr>
          <a:xfrm>
            <a:off x="6525358" y="2019300"/>
            <a:ext cx="4381500" cy="2819400"/>
          </a:xfrm>
        </p:spPr>
      </p:pic>
    </p:spTree>
    <p:extLst>
      <p:ext uri="{BB962C8B-B14F-4D97-AF65-F5344CB8AC3E}">
        <p14:creationId xmlns:p14="http://schemas.microsoft.com/office/powerpoint/2010/main" val="33160237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32F609-94E4-54E1-1B71-B032B645D952}"/>
              </a:ext>
            </a:extLst>
          </p:cNvPr>
          <p:cNvSpPr>
            <a:spLocks noGrp="1"/>
          </p:cNvSpPr>
          <p:nvPr>
            <p:ph type="title"/>
          </p:nvPr>
        </p:nvSpPr>
        <p:spPr/>
        <p:txBody>
          <a:bodyPr>
            <a:normAutofit/>
          </a:bodyPr>
          <a:lstStyle/>
          <a:p>
            <a:r>
              <a:rPr lang="fr-SN" b="1" dirty="0"/>
              <a:t>Modifier une partie d’un document en mode paysage</a:t>
            </a:r>
            <a:endParaRPr lang="fr-FR" dirty="0"/>
          </a:p>
        </p:txBody>
      </p:sp>
      <p:pic>
        <p:nvPicPr>
          <p:cNvPr id="6" name="Espace réservé du contenu 5">
            <a:extLst>
              <a:ext uri="{FF2B5EF4-FFF2-40B4-BE49-F238E27FC236}">
                <a16:creationId xmlns:a16="http://schemas.microsoft.com/office/drawing/2014/main" id="{D130FAAF-EDFE-E229-9624-C61612AFC02D}"/>
              </a:ext>
            </a:extLst>
          </p:cNvPr>
          <p:cNvPicPr>
            <a:picLocks noGrp="1" noChangeAspect="1"/>
          </p:cNvPicPr>
          <p:nvPr>
            <p:ph sz="half" idx="1"/>
          </p:nvPr>
        </p:nvPicPr>
        <p:blipFill>
          <a:blip r:embed="rId2"/>
          <a:stretch>
            <a:fillRect/>
          </a:stretch>
        </p:blipFill>
        <p:spPr>
          <a:xfrm>
            <a:off x="1902297" y="1825625"/>
            <a:ext cx="3053406" cy="4351338"/>
          </a:xfrm>
        </p:spPr>
      </p:pic>
      <p:sp>
        <p:nvSpPr>
          <p:cNvPr id="7" name="Espace réservé du contenu 6">
            <a:extLst>
              <a:ext uri="{FF2B5EF4-FFF2-40B4-BE49-F238E27FC236}">
                <a16:creationId xmlns:a16="http://schemas.microsoft.com/office/drawing/2014/main" id="{A9FF9387-8AE5-4677-FA21-132640F40A04}"/>
              </a:ext>
            </a:extLst>
          </p:cNvPr>
          <p:cNvSpPr>
            <a:spLocks noGrp="1"/>
          </p:cNvSpPr>
          <p:nvPr>
            <p:ph sz="half" idx="2"/>
          </p:nvPr>
        </p:nvSpPr>
        <p:spPr/>
        <p:txBody>
          <a:bodyPr/>
          <a:lstStyle/>
          <a:p>
            <a:pPr marL="514350" indent="-514350">
              <a:buFont typeface="+mj-lt"/>
              <a:buAutoNum type="arabicPeriod"/>
            </a:pPr>
            <a:r>
              <a:rPr lang="fr-SN" dirty="0"/>
              <a:t>Sélectionnez le contenu que vous souhaitez sur une page en mode Paysage.</a:t>
            </a:r>
          </a:p>
          <a:p>
            <a:pPr marL="514350" indent="-514350">
              <a:buFont typeface="+mj-lt"/>
              <a:buAutoNum type="arabicPeriod"/>
            </a:pPr>
            <a:r>
              <a:rPr lang="fr-SN" dirty="0"/>
              <a:t>Appuyez sur </a:t>
            </a:r>
            <a:r>
              <a:rPr lang="fr-SN" b="1" dirty="0"/>
              <a:t>Disposition</a:t>
            </a:r>
            <a:r>
              <a:rPr lang="fr-SN" dirty="0"/>
              <a:t> et ouvrez la boîte de dialogue </a:t>
            </a:r>
            <a:r>
              <a:rPr lang="fr-SN" b="1" dirty="0"/>
              <a:t>Mise en page</a:t>
            </a:r>
            <a:r>
              <a:rPr lang="fr-SN" dirty="0"/>
              <a:t>.</a:t>
            </a:r>
          </a:p>
          <a:p>
            <a:endParaRPr lang="fr-FR" dirty="0"/>
          </a:p>
        </p:txBody>
      </p:sp>
    </p:spTree>
    <p:extLst>
      <p:ext uri="{BB962C8B-B14F-4D97-AF65-F5344CB8AC3E}">
        <p14:creationId xmlns:p14="http://schemas.microsoft.com/office/powerpoint/2010/main" val="29623861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1BCAE2-EE8D-BF22-3A8C-0CFD57701850}"/>
              </a:ext>
            </a:extLst>
          </p:cNvPr>
          <p:cNvSpPr>
            <a:spLocks noGrp="1"/>
          </p:cNvSpPr>
          <p:nvPr>
            <p:ph type="title"/>
          </p:nvPr>
        </p:nvSpPr>
        <p:spPr/>
        <p:txBody>
          <a:bodyPr/>
          <a:lstStyle/>
          <a:p>
            <a:r>
              <a:rPr lang="fr-SN" b="1" dirty="0"/>
              <a:t>Modifier une partie d’un document en mode paysage</a:t>
            </a:r>
            <a:endParaRPr lang="fr-FR" dirty="0"/>
          </a:p>
        </p:txBody>
      </p:sp>
      <p:sp>
        <p:nvSpPr>
          <p:cNvPr id="3" name="Espace réservé du contenu 2">
            <a:extLst>
              <a:ext uri="{FF2B5EF4-FFF2-40B4-BE49-F238E27FC236}">
                <a16:creationId xmlns:a16="http://schemas.microsoft.com/office/drawing/2014/main" id="{BB7865C4-8926-7C7B-56D4-406A0875F418}"/>
              </a:ext>
            </a:extLst>
          </p:cNvPr>
          <p:cNvSpPr>
            <a:spLocks noGrp="1"/>
          </p:cNvSpPr>
          <p:nvPr>
            <p:ph sz="half" idx="1"/>
          </p:nvPr>
        </p:nvSpPr>
        <p:spPr/>
        <p:txBody>
          <a:bodyPr/>
          <a:lstStyle/>
          <a:p>
            <a:pPr marL="514350" indent="-514350">
              <a:buFont typeface="+mj-lt"/>
              <a:buAutoNum type="arabicPeriod"/>
            </a:pPr>
            <a:r>
              <a:rPr lang="fr-SN" dirty="0"/>
              <a:t>Sélectionnez </a:t>
            </a:r>
            <a:r>
              <a:rPr lang="fr-SN" b="1" dirty="0"/>
              <a:t>Paysage</a:t>
            </a:r>
            <a:r>
              <a:rPr lang="fr-SN" dirty="0"/>
              <a:t> et, dans la zone </a:t>
            </a:r>
            <a:r>
              <a:rPr lang="fr-SN" b="1" dirty="0"/>
              <a:t>Appliquer</a:t>
            </a:r>
            <a:r>
              <a:rPr lang="fr-SN" dirty="0"/>
              <a:t> , choisissez </a:t>
            </a:r>
            <a:r>
              <a:rPr lang="fr-SN" b="1" dirty="0"/>
              <a:t>Texte sélectionné</a:t>
            </a:r>
            <a:r>
              <a:rPr lang="fr-SN" dirty="0"/>
              <a:t>.</a:t>
            </a:r>
            <a:endParaRPr lang="fr-FR" dirty="0"/>
          </a:p>
        </p:txBody>
      </p:sp>
      <p:pic>
        <p:nvPicPr>
          <p:cNvPr id="10" name="Espace réservé du contenu 9">
            <a:extLst>
              <a:ext uri="{FF2B5EF4-FFF2-40B4-BE49-F238E27FC236}">
                <a16:creationId xmlns:a16="http://schemas.microsoft.com/office/drawing/2014/main" id="{DEFA5B67-B021-3735-4590-2D9C9BFB66A0}"/>
              </a:ext>
            </a:extLst>
          </p:cNvPr>
          <p:cNvPicPr>
            <a:picLocks noGrp="1" noChangeAspect="1"/>
          </p:cNvPicPr>
          <p:nvPr>
            <p:ph sz="half" idx="2"/>
          </p:nvPr>
        </p:nvPicPr>
        <p:blipFill>
          <a:blip r:embed="rId2"/>
          <a:stretch>
            <a:fillRect/>
          </a:stretch>
        </p:blipFill>
        <p:spPr>
          <a:xfrm>
            <a:off x="6657730" y="2259929"/>
            <a:ext cx="4140200" cy="1536700"/>
          </a:xfrm>
        </p:spPr>
      </p:pic>
    </p:spTree>
    <p:extLst>
      <p:ext uri="{BB962C8B-B14F-4D97-AF65-F5344CB8AC3E}">
        <p14:creationId xmlns:p14="http://schemas.microsoft.com/office/powerpoint/2010/main" val="3598369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AA8636-C05F-0080-99FF-BF39AADAD05A}"/>
              </a:ext>
            </a:extLst>
          </p:cNvPr>
          <p:cNvSpPr>
            <a:spLocks noGrp="1"/>
          </p:cNvSpPr>
          <p:nvPr>
            <p:ph type="title"/>
          </p:nvPr>
        </p:nvSpPr>
        <p:spPr/>
        <p:txBody>
          <a:bodyPr/>
          <a:lstStyle/>
          <a:p>
            <a:r>
              <a:rPr lang="fr-SN" b="1" dirty="0"/>
              <a:t>Rechercher un modèle</a:t>
            </a:r>
            <a:endParaRPr lang="fr-FR" dirty="0"/>
          </a:p>
        </p:txBody>
      </p:sp>
      <p:sp>
        <p:nvSpPr>
          <p:cNvPr id="3" name="Espace réservé du contenu 2">
            <a:extLst>
              <a:ext uri="{FF2B5EF4-FFF2-40B4-BE49-F238E27FC236}">
                <a16:creationId xmlns:a16="http://schemas.microsoft.com/office/drawing/2014/main" id="{093114F9-2547-E1CD-8F2B-11E6E7F63D74}"/>
              </a:ext>
            </a:extLst>
          </p:cNvPr>
          <p:cNvSpPr>
            <a:spLocks noGrp="1"/>
          </p:cNvSpPr>
          <p:nvPr>
            <p:ph sz="half" idx="1"/>
          </p:nvPr>
        </p:nvSpPr>
        <p:spPr/>
        <p:txBody>
          <a:bodyPr>
            <a:normAutofit fontScale="77500" lnSpcReduction="20000"/>
          </a:bodyPr>
          <a:lstStyle/>
          <a:p>
            <a:pPr marL="514350" indent="-514350">
              <a:buFont typeface="+mj-lt"/>
              <a:buAutoNum type="arabicPeriod"/>
            </a:pPr>
            <a:r>
              <a:rPr lang="fr-SN" dirty="0"/>
              <a:t>Ouvrez Word. Si Word est déjà ouvert, sélectionnez </a:t>
            </a:r>
            <a:r>
              <a:rPr lang="fr-SN" b="1" dirty="0"/>
              <a:t>Fichier</a:t>
            </a:r>
            <a:r>
              <a:rPr lang="fr-SN" dirty="0"/>
              <a:t> &gt; </a:t>
            </a:r>
            <a:r>
              <a:rPr lang="fr-SN" b="1" dirty="0"/>
              <a:t>Nouveau</a:t>
            </a:r>
            <a:r>
              <a:rPr lang="fr-SN" dirty="0"/>
              <a:t>.</a:t>
            </a:r>
          </a:p>
          <a:p>
            <a:pPr marL="514350" indent="-514350">
              <a:buFont typeface="+mj-lt"/>
              <a:buAutoNum type="arabicPeriod"/>
            </a:pPr>
            <a:r>
              <a:rPr lang="fr-SN" dirty="0"/>
              <a:t>Dans la zone </a:t>
            </a:r>
            <a:r>
              <a:rPr lang="fr-SN" b="1" dirty="0"/>
              <a:t>Recherche de modèles en ligne</a:t>
            </a:r>
            <a:r>
              <a:rPr lang="fr-SN" dirty="0"/>
              <a:t> , entrez un terme à rechercher comme </a:t>
            </a:r>
            <a:r>
              <a:rPr lang="fr-SN" b="1" dirty="0"/>
              <a:t>lettre</a:t>
            </a:r>
            <a:r>
              <a:rPr lang="fr-SN" dirty="0"/>
              <a:t>, </a:t>
            </a:r>
            <a:r>
              <a:rPr lang="fr-SN" b="1" dirty="0"/>
              <a:t>poursuivre</a:t>
            </a:r>
            <a:r>
              <a:rPr lang="fr-SN" dirty="0"/>
              <a:t>, ou </a:t>
            </a:r>
            <a:r>
              <a:rPr lang="fr-SN" b="1" dirty="0"/>
              <a:t>facture</a:t>
            </a:r>
            <a:r>
              <a:rPr lang="fr-SN" dirty="0"/>
              <a:t>.</a:t>
            </a:r>
          </a:p>
          <a:p>
            <a:pPr marL="0" indent="0">
              <a:buNone/>
            </a:pPr>
            <a:r>
              <a:rPr lang="fr-SN" dirty="0"/>
              <a:t>Vous pouvez également sélectionner une catégorie située sous la zone de recherche comme </a:t>
            </a:r>
            <a:r>
              <a:rPr lang="fr-SN" b="1" dirty="0"/>
              <a:t>Entreprise</a:t>
            </a:r>
            <a:r>
              <a:rPr lang="fr-SN" dirty="0"/>
              <a:t>, </a:t>
            </a:r>
            <a:r>
              <a:rPr lang="fr-SN" b="1" dirty="0"/>
              <a:t>Personnel</a:t>
            </a:r>
            <a:r>
              <a:rPr lang="fr-SN" dirty="0"/>
              <a:t>, ou </a:t>
            </a:r>
            <a:r>
              <a:rPr lang="fr-SN" b="1" dirty="0"/>
              <a:t>Éducation</a:t>
            </a:r>
            <a:r>
              <a:rPr lang="fr-SN" dirty="0"/>
              <a:t>.</a:t>
            </a:r>
          </a:p>
          <a:p>
            <a:pPr marL="514350" indent="-514350">
              <a:buFont typeface="+mj-lt"/>
              <a:buAutoNum type="arabicPeriod" startAt="3"/>
            </a:pPr>
            <a:r>
              <a:rPr lang="fr-SN" dirty="0"/>
              <a:t>Cliquez sur un modèle pour afficher un aperçu. Cliquez sur les flèches sur le côté de l’aperçu pour afficher d’autres modèles.</a:t>
            </a:r>
          </a:p>
          <a:p>
            <a:pPr marL="514350" indent="-514350">
              <a:buFont typeface="+mj-lt"/>
              <a:buAutoNum type="arabicPeriod" startAt="3"/>
            </a:pPr>
            <a:r>
              <a:rPr lang="fr-SN" dirty="0"/>
              <a:t>Sélectionnez </a:t>
            </a:r>
            <a:r>
              <a:rPr lang="fr-SN" b="1" dirty="0"/>
              <a:t>Créer</a:t>
            </a:r>
            <a:r>
              <a:rPr lang="fr-SN" dirty="0"/>
              <a:t>.</a:t>
            </a:r>
          </a:p>
          <a:p>
            <a:endParaRPr lang="fr-FR" dirty="0"/>
          </a:p>
        </p:txBody>
      </p:sp>
      <p:pic>
        <p:nvPicPr>
          <p:cNvPr id="6" name="Espace réservé du contenu 5">
            <a:extLst>
              <a:ext uri="{FF2B5EF4-FFF2-40B4-BE49-F238E27FC236}">
                <a16:creationId xmlns:a16="http://schemas.microsoft.com/office/drawing/2014/main" id="{BD11F3A8-6259-5D49-9686-57DA72F4FC29}"/>
              </a:ext>
            </a:extLst>
          </p:cNvPr>
          <p:cNvPicPr>
            <a:picLocks noGrp="1" noChangeAspect="1"/>
          </p:cNvPicPr>
          <p:nvPr>
            <p:ph sz="half" idx="2"/>
          </p:nvPr>
        </p:nvPicPr>
        <p:blipFill>
          <a:blip r:embed="rId2"/>
          <a:stretch>
            <a:fillRect/>
          </a:stretch>
        </p:blipFill>
        <p:spPr>
          <a:xfrm>
            <a:off x="6172200" y="2325910"/>
            <a:ext cx="5181600" cy="3350768"/>
          </a:xfrm>
        </p:spPr>
      </p:pic>
    </p:spTree>
    <p:extLst>
      <p:ext uri="{BB962C8B-B14F-4D97-AF65-F5344CB8AC3E}">
        <p14:creationId xmlns:p14="http://schemas.microsoft.com/office/powerpoint/2010/main" val="18506765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3729BC-AC00-5825-422B-F891D93EDA92}"/>
              </a:ext>
            </a:extLst>
          </p:cNvPr>
          <p:cNvSpPr>
            <a:spLocks noGrp="1"/>
          </p:cNvSpPr>
          <p:nvPr>
            <p:ph type="title"/>
          </p:nvPr>
        </p:nvSpPr>
        <p:spPr/>
        <p:txBody>
          <a:bodyPr/>
          <a:lstStyle/>
          <a:p>
            <a:r>
              <a:rPr lang="fr-SN" b="1" dirty="0"/>
              <a:t>Modifier une partie d’un document en mode paysage</a:t>
            </a:r>
            <a:endParaRPr lang="fr-FR" dirty="0"/>
          </a:p>
        </p:txBody>
      </p:sp>
      <p:sp>
        <p:nvSpPr>
          <p:cNvPr id="3" name="Espace réservé du contenu 2">
            <a:extLst>
              <a:ext uri="{FF2B5EF4-FFF2-40B4-BE49-F238E27FC236}">
                <a16:creationId xmlns:a16="http://schemas.microsoft.com/office/drawing/2014/main" id="{34BF23F3-32F2-2A7B-43A4-BB2D2D4466DD}"/>
              </a:ext>
            </a:extLst>
          </p:cNvPr>
          <p:cNvSpPr>
            <a:spLocks noGrp="1"/>
          </p:cNvSpPr>
          <p:nvPr>
            <p:ph sz="half" idx="1"/>
          </p:nvPr>
        </p:nvSpPr>
        <p:spPr/>
        <p:txBody>
          <a:bodyPr/>
          <a:lstStyle/>
          <a:p>
            <a:pPr marL="514350" indent="-514350">
              <a:buFont typeface="+mj-lt"/>
              <a:buAutoNum type="arabicPeriod"/>
            </a:pPr>
            <a:r>
              <a:rPr lang="fr-SN" dirty="0"/>
              <a:t>Sélectionnez le contenu que vous souhaitez sur une page en mode Paysage.</a:t>
            </a:r>
          </a:p>
          <a:p>
            <a:pPr marL="514350" indent="-514350">
              <a:buFont typeface="+mj-lt"/>
              <a:buAutoNum type="arabicPeriod"/>
            </a:pPr>
            <a:r>
              <a:rPr lang="fr-SN" dirty="0"/>
              <a:t>Appuyez sur </a:t>
            </a:r>
            <a:r>
              <a:rPr lang="fr-SN" b="1" dirty="0"/>
              <a:t>Disposition</a:t>
            </a:r>
            <a:r>
              <a:rPr lang="fr-SN" dirty="0"/>
              <a:t> et ouvrez la boîte de dialogue </a:t>
            </a:r>
            <a:r>
              <a:rPr lang="fr-SN" b="1" dirty="0"/>
              <a:t>Mise en page</a:t>
            </a:r>
            <a:r>
              <a:rPr lang="fr-SN" dirty="0"/>
              <a:t>.</a:t>
            </a:r>
          </a:p>
          <a:p>
            <a:pPr marL="514350" indent="-514350">
              <a:buFont typeface="+mj-lt"/>
              <a:buAutoNum type="arabicPeriod"/>
            </a:pPr>
            <a:r>
              <a:rPr lang="fr-SN" dirty="0"/>
              <a:t>Sélectionnez </a:t>
            </a:r>
            <a:r>
              <a:rPr lang="fr-SN" b="1" dirty="0"/>
              <a:t>Paysage</a:t>
            </a:r>
            <a:r>
              <a:rPr lang="fr-SN" dirty="0"/>
              <a:t> et, dans la zone </a:t>
            </a:r>
            <a:r>
              <a:rPr lang="fr-SN" b="1" dirty="0"/>
              <a:t>Appliquer</a:t>
            </a:r>
            <a:r>
              <a:rPr lang="fr-SN" dirty="0"/>
              <a:t> , choisissez </a:t>
            </a:r>
            <a:r>
              <a:rPr lang="fr-SN" b="1" dirty="0"/>
              <a:t>Texte sélectionné</a:t>
            </a:r>
            <a:r>
              <a:rPr lang="fr-SN" dirty="0"/>
              <a:t>.</a:t>
            </a:r>
            <a:endParaRPr lang="fr-FR" dirty="0"/>
          </a:p>
        </p:txBody>
      </p:sp>
      <p:pic>
        <p:nvPicPr>
          <p:cNvPr id="6" name="Espace réservé du contenu 5">
            <a:extLst>
              <a:ext uri="{FF2B5EF4-FFF2-40B4-BE49-F238E27FC236}">
                <a16:creationId xmlns:a16="http://schemas.microsoft.com/office/drawing/2014/main" id="{89F06B0E-E114-D41A-7537-4790515CE177}"/>
              </a:ext>
            </a:extLst>
          </p:cNvPr>
          <p:cNvPicPr>
            <a:picLocks noGrp="1" noChangeAspect="1"/>
          </p:cNvPicPr>
          <p:nvPr>
            <p:ph sz="half" idx="2"/>
          </p:nvPr>
        </p:nvPicPr>
        <p:blipFill>
          <a:blip r:embed="rId2"/>
          <a:stretch>
            <a:fillRect/>
          </a:stretch>
        </p:blipFill>
        <p:spPr>
          <a:xfrm>
            <a:off x="7109694" y="1825625"/>
            <a:ext cx="3306611" cy="4351338"/>
          </a:xfrm>
        </p:spPr>
      </p:pic>
    </p:spTree>
    <p:extLst>
      <p:ext uri="{BB962C8B-B14F-4D97-AF65-F5344CB8AC3E}">
        <p14:creationId xmlns:p14="http://schemas.microsoft.com/office/powerpoint/2010/main" val="15913195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9136C4-C7DC-C2EB-0D59-6DF3358E7548}"/>
              </a:ext>
            </a:extLst>
          </p:cNvPr>
          <p:cNvSpPr>
            <a:spLocks noGrp="1"/>
          </p:cNvSpPr>
          <p:nvPr>
            <p:ph type="title"/>
          </p:nvPr>
        </p:nvSpPr>
        <p:spPr/>
        <p:txBody>
          <a:bodyPr/>
          <a:lstStyle/>
          <a:p>
            <a:r>
              <a:rPr lang="fr-SN" b="1" dirty="0"/>
              <a:t>Ajouter une bordure à une page</a:t>
            </a:r>
            <a:endParaRPr lang="fr-FR" dirty="0"/>
          </a:p>
        </p:txBody>
      </p:sp>
      <p:sp>
        <p:nvSpPr>
          <p:cNvPr id="3" name="Espace réservé du contenu 2">
            <a:extLst>
              <a:ext uri="{FF2B5EF4-FFF2-40B4-BE49-F238E27FC236}">
                <a16:creationId xmlns:a16="http://schemas.microsoft.com/office/drawing/2014/main" id="{109456E0-BAB3-3CB3-470E-11328362AE33}"/>
              </a:ext>
            </a:extLst>
          </p:cNvPr>
          <p:cNvSpPr>
            <a:spLocks noGrp="1"/>
          </p:cNvSpPr>
          <p:nvPr>
            <p:ph sz="half" idx="1"/>
          </p:nvPr>
        </p:nvSpPr>
        <p:spPr/>
        <p:txBody>
          <a:bodyPr/>
          <a:lstStyle/>
          <a:p>
            <a:pPr marL="514350" indent="-514350">
              <a:buFont typeface="+mj-lt"/>
              <a:buAutoNum type="arabicPeriod"/>
            </a:pPr>
            <a:r>
              <a:rPr lang="fr-SN" dirty="0"/>
              <a:t>Pour plus </a:t>
            </a:r>
            <a:r>
              <a:rPr lang="fr-SN" b="1" dirty="0"/>
              <a:t>d'&gt;page, voir Bordures de page.</a:t>
            </a:r>
            <a:endParaRPr lang="fr-FR" dirty="0"/>
          </a:p>
        </p:txBody>
      </p:sp>
      <p:pic>
        <p:nvPicPr>
          <p:cNvPr id="6" name="Espace réservé du contenu 5">
            <a:extLst>
              <a:ext uri="{FF2B5EF4-FFF2-40B4-BE49-F238E27FC236}">
                <a16:creationId xmlns:a16="http://schemas.microsoft.com/office/drawing/2014/main" id="{9DD635EE-2A42-3E7E-16C4-57441DA4F4BC}"/>
              </a:ext>
            </a:extLst>
          </p:cNvPr>
          <p:cNvPicPr>
            <a:picLocks noGrp="1" noChangeAspect="1"/>
          </p:cNvPicPr>
          <p:nvPr>
            <p:ph sz="half" idx="2"/>
          </p:nvPr>
        </p:nvPicPr>
        <p:blipFill>
          <a:blip r:embed="rId2"/>
          <a:stretch>
            <a:fillRect/>
          </a:stretch>
        </p:blipFill>
        <p:spPr>
          <a:xfrm>
            <a:off x="6572250" y="3137694"/>
            <a:ext cx="4381500" cy="1727200"/>
          </a:xfrm>
        </p:spPr>
      </p:pic>
    </p:spTree>
    <p:extLst>
      <p:ext uri="{BB962C8B-B14F-4D97-AF65-F5344CB8AC3E}">
        <p14:creationId xmlns:p14="http://schemas.microsoft.com/office/powerpoint/2010/main" val="10385019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3A03B2-E590-55D0-C6CE-07383A419AE7}"/>
              </a:ext>
            </a:extLst>
          </p:cNvPr>
          <p:cNvSpPr>
            <a:spLocks noGrp="1"/>
          </p:cNvSpPr>
          <p:nvPr>
            <p:ph type="title"/>
          </p:nvPr>
        </p:nvSpPr>
        <p:spPr/>
        <p:txBody>
          <a:bodyPr/>
          <a:lstStyle/>
          <a:p>
            <a:r>
              <a:rPr lang="fr-SN" b="1" dirty="0"/>
              <a:t>Ajouter une bordure à une page</a:t>
            </a:r>
            <a:endParaRPr lang="fr-FR" dirty="0"/>
          </a:p>
        </p:txBody>
      </p:sp>
      <p:sp>
        <p:nvSpPr>
          <p:cNvPr id="3" name="Espace réservé du contenu 2">
            <a:extLst>
              <a:ext uri="{FF2B5EF4-FFF2-40B4-BE49-F238E27FC236}">
                <a16:creationId xmlns:a16="http://schemas.microsoft.com/office/drawing/2014/main" id="{7BCFF02C-7139-5EE9-0B2B-041D70B4C1E7}"/>
              </a:ext>
            </a:extLst>
          </p:cNvPr>
          <p:cNvSpPr>
            <a:spLocks noGrp="1"/>
          </p:cNvSpPr>
          <p:nvPr>
            <p:ph sz="half" idx="1"/>
          </p:nvPr>
        </p:nvSpPr>
        <p:spPr/>
        <p:txBody>
          <a:bodyPr/>
          <a:lstStyle/>
          <a:p>
            <a:r>
              <a:rPr lang="fr-SN" dirty="0"/>
              <a:t>Sélectionnez l’apparence de la bordure.</a:t>
            </a:r>
            <a:endParaRPr lang="fr-FR" dirty="0"/>
          </a:p>
        </p:txBody>
      </p:sp>
      <p:pic>
        <p:nvPicPr>
          <p:cNvPr id="6" name="Espace réservé du contenu 5">
            <a:extLst>
              <a:ext uri="{FF2B5EF4-FFF2-40B4-BE49-F238E27FC236}">
                <a16:creationId xmlns:a16="http://schemas.microsoft.com/office/drawing/2014/main" id="{6C14D751-B3C1-7CDD-2FA2-DF0250D8A108}"/>
              </a:ext>
            </a:extLst>
          </p:cNvPr>
          <p:cNvPicPr>
            <a:picLocks noGrp="1" noChangeAspect="1"/>
          </p:cNvPicPr>
          <p:nvPr>
            <p:ph sz="half" idx="2"/>
          </p:nvPr>
        </p:nvPicPr>
        <p:blipFill>
          <a:blip r:embed="rId2"/>
          <a:stretch>
            <a:fillRect/>
          </a:stretch>
        </p:blipFill>
        <p:spPr>
          <a:xfrm>
            <a:off x="7124700" y="2407444"/>
            <a:ext cx="3276600" cy="3187700"/>
          </a:xfrm>
        </p:spPr>
      </p:pic>
    </p:spTree>
    <p:extLst>
      <p:ext uri="{BB962C8B-B14F-4D97-AF65-F5344CB8AC3E}">
        <p14:creationId xmlns:p14="http://schemas.microsoft.com/office/powerpoint/2010/main" val="31905852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251698-5649-637C-714C-97CA0F900C4F}"/>
              </a:ext>
            </a:extLst>
          </p:cNvPr>
          <p:cNvSpPr>
            <a:spLocks noGrp="1"/>
          </p:cNvSpPr>
          <p:nvPr>
            <p:ph type="title"/>
          </p:nvPr>
        </p:nvSpPr>
        <p:spPr/>
        <p:txBody>
          <a:bodyPr/>
          <a:lstStyle/>
          <a:p>
            <a:r>
              <a:rPr lang="fr-SN" b="1" dirty="0"/>
              <a:t>Ajouter une bordure à une page</a:t>
            </a:r>
            <a:endParaRPr lang="fr-FR" dirty="0"/>
          </a:p>
        </p:txBody>
      </p:sp>
      <p:sp>
        <p:nvSpPr>
          <p:cNvPr id="3" name="Espace réservé du contenu 2">
            <a:extLst>
              <a:ext uri="{FF2B5EF4-FFF2-40B4-BE49-F238E27FC236}">
                <a16:creationId xmlns:a16="http://schemas.microsoft.com/office/drawing/2014/main" id="{744CC12D-B3C3-6426-B446-6924CF95D8E6}"/>
              </a:ext>
            </a:extLst>
          </p:cNvPr>
          <p:cNvSpPr>
            <a:spLocks noGrp="1"/>
          </p:cNvSpPr>
          <p:nvPr>
            <p:ph sz="half" idx="1"/>
          </p:nvPr>
        </p:nvSpPr>
        <p:spPr/>
        <p:txBody>
          <a:bodyPr/>
          <a:lstStyle/>
          <a:p>
            <a:pPr marL="514350" indent="-514350">
              <a:buFont typeface="+mj-lt"/>
              <a:buAutoNum type="arabicPeriod"/>
            </a:pPr>
            <a:r>
              <a:rPr lang="fr-SN" dirty="0"/>
              <a:t>Pour ajuster la distance entre la bordure et le bord de la page, sélectionnez </a:t>
            </a:r>
            <a:r>
              <a:rPr lang="fr-SN" b="1" dirty="0"/>
              <a:t>Options.</a:t>
            </a:r>
            <a:r>
              <a:rPr lang="fr-SN" dirty="0"/>
              <a:t> A apporter vos modifications, puis sélectionnez </a:t>
            </a:r>
            <a:r>
              <a:rPr lang="fr-SN" b="1" dirty="0"/>
              <a:t>OK.</a:t>
            </a:r>
          </a:p>
          <a:p>
            <a:pPr marL="514350" indent="-514350">
              <a:buFont typeface="+mj-lt"/>
              <a:buAutoNum type="arabicPeriod"/>
            </a:pPr>
            <a:r>
              <a:rPr lang="fr-SN" dirty="0"/>
              <a:t>Sélectionnez </a:t>
            </a:r>
            <a:r>
              <a:rPr lang="fr-SN" b="1" dirty="0"/>
              <a:t>OK</a:t>
            </a:r>
            <a:r>
              <a:rPr lang="fr-SN" dirty="0"/>
              <a:t>.</a:t>
            </a:r>
            <a:endParaRPr lang="fr-FR" dirty="0"/>
          </a:p>
        </p:txBody>
      </p:sp>
      <p:pic>
        <p:nvPicPr>
          <p:cNvPr id="6" name="Espace réservé du contenu 5">
            <a:extLst>
              <a:ext uri="{FF2B5EF4-FFF2-40B4-BE49-F238E27FC236}">
                <a16:creationId xmlns:a16="http://schemas.microsoft.com/office/drawing/2014/main" id="{72A14FA0-9A77-A252-4AB9-C7EDBCF71D2C}"/>
              </a:ext>
            </a:extLst>
          </p:cNvPr>
          <p:cNvPicPr>
            <a:picLocks noGrp="1" noChangeAspect="1"/>
          </p:cNvPicPr>
          <p:nvPr>
            <p:ph sz="half" idx="2"/>
          </p:nvPr>
        </p:nvPicPr>
        <p:blipFill>
          <a:blip r:embed="rId2"/>
          <a:stretch>
            <a:fillRect/>
          </a:stretch>
        </p:blipFill>
        <p:spPr>
          <a:xfrm>
            <a:off x="6692900" y="1829594"/>
            <a:ext cx="4140200" cy="4343400"/>
          </a:xfrm>
        </p:spPr>
      </p:pic>
    </p:spTree>
    <p:extLst>
      <p:ext uri="{BB962C8B-B14F-4D97-AF65-F5344CB8AC3E}">
        <p14:creationId xmlns:p14="http://schemas.microsoft.com/office/powerpoint/2010/main" val="1372925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620BF5-515A-DD2C-CD1F-013C4297D208}"/>
              </a:ext>
            </a:extLst>
          </p:cNvPr>
          <p:cNvSpPr>
            <a:spLocks noGrp="1"/>
          </p:cNvSpPr>
          <p:nvPr>
            <p:ph type="title"/>
          </p:nvPr>
        </p:nvSpPr>
        <p:spPr/>
        <p:txBody>
          <a:bodyPr/>
          <a:lstStyle/>
          <a:p>
            <a:r>
              <a:rPr lang="fr-SN" b="1" dirty="0"/>
              <a:t>Insérer un en-tête ou un pied de page</a:t>
            </a:r>
            <a:endParaRPr lang="fr-FR" dirty="0"/>
          </a:p>
        </p:txBody>
      </p:sp>
      <p:sp>
        <p:nvSpPr>
          <p:cNvPr id="5" name="Espace réservé du contenu 4">
            <a:extLst>
              <a:ext uri="{FF2B5EF4-FFF2-40B4-BE49-F238E27FC236}">
                <a16:creationId xmlns:a16="http://schemas.microsoft.com/office/drawing/2014/main" id="{9C9559B8-9C07-63BD-2191-8A6D08F62F42}"/>
              </a:ext>
            </a:extLst>
          </p:cNvPr>
          <p:cNvSpPr>
            <a:spLocks noGrp="1"/>
          </p:cNvSpPr>
          <p:nvPr>
            <p:ph idx="1"/>
          </p:nvPr>
        </p:nvSpPr>
        <p:spPr/>
        <p:txBody>
          <a:bodyPr>
            <a:normAutofit fontScale="92500"/>
          </a:bodyPr>
          <a:lstStyle/>
          <a:p>
            <a:pPr marL="514350" indent="-514350">
              <a:buFont typeface="+mj-lt"/>
              <a:buAutoNum type="arabicPeriod"/>
            </a:pPr>
            <a:r>
              <a:rPr lang="fr-SN" dirty="0"/>
              <a:t>Accédez à </a:t>
            </a:r>
            <a:r>
              <a:rPr lang="fr-SN" b="1" dirty="0"/>
              <a:t>Insertion</a:t>
            </a:r>
            <a:r>
              <a:rPr lang="fr-SN" dirty="0"/>
              <a:t> &gt; </a:t>
            </a:r>
            <a:r>
              <a:rPr lang="fr-SN" b="1" dirty="0"/>
              <a:t>En-tête</a:t>
            </a:r>
            <a:r>
              <a:rPr lang="fr-SN" dirty="0"/>
              <a:t> ou </a:t>
            </a:r>
            <a:r>
              <a:rPr lang="fr-SN" b="1" dirty="0"/>
              <a:t>Pied de page</a:t>
            </a:r>
            <a:r>
              <a:rPr lang="fr-SN" dirty="0"/>
              <a:t>.</a:t>
            </a:r>
          </a:p>
          <a:p>
            <a:pPr marL="514350" indent="-514350">
              <a:buFont typeface="+mj-lt"/>
              <a:buAutoNum type="arabicPeriod"/>
            </a:pPr>
            <a:r>
              <a:rPr lang="fr-SN" dirty="0"/>
              <a:t>Choisissez le style d’en-tête que vous souhaitez utiliser</a:t>
            </a:r>
          </a:p>
          <a:p>
            <a:endParaRPr lang="fr-FR" dirty="0"/>
          </a:p>
          <a:p>
            <a:pPr marL="0" indent="0">
              <a:buNone/>
            </a:pPr>
            <a:r>
              <a:rPr lang="fr-SN" b="1" dirty="0"/>
              <a:t>Conseil : </a:t>
            </a:r>
            <a:r>
              <a:rPr lang="fr-SN" dirty="0"/>
              <a:t>Certaines conceptions d’en-tête et de pied de page incluent des numéros de page.</a:t>
            </a:r>
          </a:p>
          <a:p>
            <a:pPr marL="0" indent="0">
              <a:buNone/>
            </a:pPr>
            <a:endParaRPr lang="fr-SN" dirty="0"/>
          </a:p>
          <a:p>
            <a:pPr marL="514350" indent="-514350">
              <a:buFont typeface="+mj-lt"/>
              <a:buAutoNum type="arabicPeriod" startAt="3"/>
            </a:pPr>
            <a:r>
              <a:rPr lang="fr-SN" dirty="0"/>
              <a:t>Ajoutez ou modifiez du texte pour l’en-tête ou le pied de page. Pour plus d’informations sur les actions que vous pouvez effectuer avec les en-têtes, consultez </a:t>
            </a:r>
            <a:r>
              <a:rPr lang="fr-SN" b="1" i="1" dirty="0"/>
              <a:t>Modifier vos en-têtes et pieds de page existants</a:t>
            </a:r>
            <a:r>
              <a:rPr lang="fr-SN" dirty="0"/>
              <a:t>. Pour modifier un en-tête ou un pied de page déjà créé, double-cliquez dessus.</a:t>
            </a:r>
            <a:endParaRPr lang="fr-FR" dirty="0"/>
          </a:p>
        </p:txBody>
      </p:sp>
    </p:spTree>
    <p:extLst>
      <p:ext uri="{BB962C8B-B14F-4D97-AF65-F5344CB8AC3E}">
        <p14:creationId xmlns:p14="http://schemas.microsoft.com/office/powerpoint/2010/main" val="30368892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875185C-FA88-3CE0-1561-515D2A81F6CA}"/>
              </a:ext>
            </a:extLst>
          </p:cNvPr>
          <p:cNvSpPr>
            <a:spLocks noGrp="1"/>
          </p:cNvSpPr>
          <p:nvPr>
            <p:ph type="title"/>
          </p:nvPr>
        </p:nvSpPr>
        <p:spPr/>
        <p:txBody>
          <a:bodyPr/>
          <a:lstStyle/>
          <a:p>
            <a:r>
              <a:rPr lang="fr-SN" b="1" dirty="0"/>
              <a:t>Insérer un en-tête ou un pied de page</a:t>
            </a:r>
            <a:endParaRPr lang="fr-FR" dirty="0"/>
          </a:p>
        </p:txBody>
      </p:sp>
      <p:sp>
        <p:nvSpPr>
          <p:cNvPr id="3" name="Espace réservé du contenu 2">
            <a:extLst>
              <a:ext uri="{FF2B5EF4-FFF2-40B4-BE49-F238E27FC236}">
                <a16:creationId xmlns:a16="http://schemas.microsoft.com/office/drawing/2014/main" id="{3080AF53-D37C-C8E6-95C9-6283BEB77015}"/>
              </a:ext>
            </a:extLst>
          </p:cNvPr>
          <p:cNvSpPr>
            <a:spLocks noGrp="1"/>
          </p:cNvSpPr>
          <p:nvPr>
            <p:ph idx="1"/>
          </p:nvPr>
        </p:nvSpPr>
        <p:spPr/>
        <p:txBody>
          <a:bodyPr/>
          <a:lstStyle/>
          <a:p>
            <a:pPr marL="514350" indent="-514350">
              <a:buFont typeface="+mj-lt"/>
              <a:buAutoNum type="arabicPeriod" startAt="4"/>
            </a:pPr>
            <a:r>
              <a:rPr lang="fr-SN" dirty="0"/>
              <a:t>Pour éliminer un en-tête, comme le supprimer dans la page de titre, sélectionnez-le, puis cochez la case </a:t>
            </a:r>
            <a:r>
              <a:rPr lang="fr-SN" b="1" dirty="0"/>
              <a:t>Première page différente</a:t>
            </a:r>
            <a:r>
              <a:rPr lang="fr-SN" dirty="0"/>
              <a:t>. </a:t>
            </a:r>
          </a:p>
          <a:p>
            <a:pPr marL="514350" indent="-514350">
              <a:buFont typeface="+mj-lt"/>
              <a:buAutoNum type="arabicPeriod" startAt="4"/>
            </a:pPr>
            <a:r>
              <a:rPr lang="fr-SN" dirty="0"/>
              <a:t>Sélectionnez </a:t>
            </a:r>
            <a:r>
              <a:rPr lang="fr-SN" b="1" dirty="0"/>
              <a:t>Fermer l’en-tête et le pied de page</a:t>
            </a:r>
            <a:r>
              <a:rPr lang="fr-SN" dirty="0"/>
              <a:t> ou appuyez sur Échap pour quitter.</a:t>
            </a:r>
          </a:p>
          <a:p>
            <a:pPr marL="0" indent="0">
              <a:buNone/>
            </a:pPr>
            <a:r>
              <a:rPr lang="fr-SN" dirty="0"/>
              <a:t>Pour supprimer, sélectionnez </a:t>
            </a:r>
            <a:r>
              <a:rPr lang="fr-SN" b="1" dirty="0"/>
              <a:t>Insérer </a:t>
            </a:r>
            <a:r>
              <a:rPr lang="fr-SN" dirty="0"/>
              <a:t>&gt; </a:t>
            </a:r>
            <a:r>
              <a:rPr lang="fr-SN" b="1" dirty="0"/>
              <a:t>En-tête</a:t>
            </a:r>
            <a:r>
              <a:rPr lang="fr-SN" dirty="0"/>
              <a:t> (or </a:t>
            </a:r>
            <a:r>
              <a:rPr lang="fr-SN" b="1" dirty="0"/>
              <a:t>Pied de page</a:t>
            </a:r>
            <a:r>
              <a:rPr lang="fr-SN" dirty="0"/>
              <a:t>) &gt; </a:t>
            </a:r>
            <a:r>
              <a:rPr lang="fr-SN" b="1" dirty="0"/>
              <a:t>Supprimer l’en-tête</a:t>
            </a:r>
            <a:r>
              <a:rPr lang="fr-SN" dirty="0"/>
              <a:t> (or </a:t>
            </a:r>
            <a:r>
              <a:rPr lang="fr-SN" b="1" dirty="0"/>
              <a:t>Supprimer le pied de page</a:t>
            </a:r>
            <a:r>
              <a:rPr lang="fr-SN" dirty="0"/>
              <a:t>). </a:t>
            </a:r>
          </a:p>
          <a:p>
            <a:endParaRPr lang="fr-FR" dirty="0"/>
          </a:p>
        </p:txBody>
      </p:sp>
    </p:spTree>
    <p:extLst>
      <p:ext uri="{BB962C8B-B14F-4D97-AF65-F5344CB8AC3E}">
        <p14:creationId xmlns:p14="http://schemas.microsoft.com/office/powerpoint/2010/main" val="12134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4E3174-EB99-5F85-4E87-15851E73C581}"/>
              </a:ext>
            </a:extLst>
          </p:cNvPr>
          <p:cNvSpPr>
            <a:spLocks noGrp="1"/>
          </p:cNvSpPr>
          <p:nvPr>
            <p:ph type="title"/>
          </p:nvPr>
        </p:nvSpPr>
        <p:spPr/>
        <p:txBody>
          <a:bodyPr/>
          <a:lstStyle/>
          <a:p>
            <a:r>
              <a:rPr lang="fr-SN" b="1" dirty="0"/>
              <a:t>Insérer des numéros de page</a:t>
            </a:r>
            <a:endParaRPr lang="fr-FR" dirty="0"/>
          </a:p>
        </p:txBody>
      </p:sp>
      <p:sp>
        <p:nvSpPr>
          <p:cNvPr id="3" name="Espace réservé du contenu 2">
            <a:extLst>
              <a:ext uri="{FF2B5EF4-FFF2-40B4-BE49-F238E27FC236}">
                <a16:creationId xmlns:a16="http://schemas.microsoft.com/office/drawing/2014/main" id="{389917E5-64EC-4EEE-588A-62A6B2356835}"/>
              </a:ext>
            </a:extLst>
          </p:cNvPr>
          <p:cNvSpPr>
            <a:spLocks noGrp="1"/>
          </p:cNvSpPr>
          <p:nvPr>
            <p:ph idx="1"/>
          </p:nvPr>
        </p:nvSpPr>
        <p:spPr/>
        <p:txBody>
          <a:bodyPr>
            <a:normAutofit fontScale="92500" lnSpcReduction="20000"/>
          </a:bodyPr>
          <a:lstStyle/>
          <a:p>
            <a:endParaRPr lang="fr-SN" dirty="0"/>
          </a:p>
          <a:p>
            <a:pPr marL="514350" indent="-514350">
              <a:buFont typeface="+mj-lt"/>
              <a:buAutoNum type="arabicPeriod"/>
            </a:pPr>
            <a:r>
              <a:rPr lang="fr-SN" dirty="0"/>
              <a:t>Sélectionnez </a:t>
            </a:r>
            <a:r>
              <a:rPr lang="fr-SN" b="1" dirty="0"/>
              <a:t>Insertion</a:t>
            </a:r>
            <a:r>
              <a:rPr lang="fr-SN" dirty="0"/>
              <a:t> &gt; </a:t>
            </a:r>
            <a:r>
              <a:rPr lang="fr-SN" b="1" dirty="0"/>
              <a:t>Numéro de Page</a:t>
            </a:r>
            <a:r>
              <a:rPr lang="fr-SN" dirty="0"/>
              <a:t>, puis choisissez l’emplacement et le style souhaités.</a:t>
            </a:r>
          </a:p>
          <a:p>
            <a:pPr marL="514350" indent="-514350">
              <a:buFont typeface="+mj-lt"/>
              <a:buAutoNum type="arabicPeriod"/>
            </a:pPr>
            <a:r>
              <a:rPr lang="fr-SN" dirty="0"/>
              <a:t>Si vous ne voulez pas de numéro de page sur la première page, sélectionnez </a:t>
            </a:r>
            <a:r>
              <a:rPr lang="fr-SN" b="1" dirty="0"/>
              <a:t>Première page différente</a:t>
            </a:r>
            <a:r>
              <a:rPr lang="fr-SN" dirty="0"/>
              <a:t>.</a:t>
            </a:r>
          </a:p>
          <a:p>
            <a:pPr marL="514350" indent="-514350">
              <a:buFont typeface="+mj-lt"/>
              <a:buAutoNum type="arabicPeriod"/>
            </a:pPr>
            <a:r>
              <a:rPr lang="fr-SN" dirty="0"/>
              <a:t>Si vous voulez que la numérotation commence à 1 sur la deuxième page, accédez à </a:t>
            </a:r>
            <a:r>
              <a:rPr lang="fr-SN" b="1" dirty="0"/>
              <a:t>Numéro de page</a:t>
            </a:r>
            <a:r>
              <a:rPr lang="fr-SN" dirty="0"/>
              <a:t> &gt; </a:t>
            </a:r>
            <a:r>
              <a:rPr lang="fr-SN" b="1" dirty="0"/>
              <a:t>Format des numéros de page</a:t>
            </a:r>
            <a:r>
              <a:rPr lang="fr-SN" dirty="0"/>
              <a:t> et définissez </a:t>
            </a:r>
            <a:r>
              <a:rPr lang="fr-SN" b="1" dirty="0"/>
              <a:t>À partir de </a:t>
            </a:r>
            <a:r>
              <a:rPr lang="fr-SN" dirty="0"/>
              <a:t>sur </a:t>
            </a:r>
            <a:r>
              <a:rPr lang="fr-SN" b="1" dirty="0"/>
              <a:t>0</a:t>
            </a:r>
            <a:r>
              <a:rPr lang="fr-SN" dirty="0"/>
              <a:t>.</a:t>
            </a:r>
          </a:p>
          <a:p>
            <a:pPr marL="514350" indent="-514350">
              <a:buFont typeface="+mj-lt"/>
              <a:buAutoNum type="arabicPeriod"/>
            </a:pPr>
            <a:r>
              <a:rPr lang="fr-SN" dirty="0"/>
              <a:t>Lorsque vous avez terminé, sélectionnez Fermer l’en-tête et </a:t>
            </a:r>
            <a:r>
              <a:rPr lang="fr-SN" b="1" dirty="0"/>
              <a:t>le pied de l’en-tête</a:t>
            </a:r>
            <a:r>
              <a:rPr lang="fr-SN" dirty="0"/>
              <a:t> ou appuyez sur Échap.</a:t>
            </a:r>
          </a:p>
          <a:p>
            <a:pPr marL="0" indent="0">
              <a:buNone/>
            </a:pPr>
            <a:r>
              <a:rPr lang="fr-SN" b="1" dirty="0"/>
              <a:t>Conseil : </a:t>
            </a:r>
            <a:r>
              <a:rPr lang="fr-SN" dirty="0"/>
              <a:t>Pour retourner à un en-tête ou pied de page pour apporter des modifications, double-cliquez dans la zone d’en-tête ou de pied de page.</a:t>
            </a:r>
          </a:p>
          <a:p>
            <a:endParaRPr lang="fr-FR" dirty="0"/>
          </a:p>
        </p:txBody>
      </p:sp>
    </p:spTree>
    <p:extLst>
      <p:ext uri="{BB962C8B-B14F-4D97-AF65-F5344CB8AC3E}">
        <p14:creationId xmlns:p14="http://schemas.microsoft.com/office/powerpoint/2010/main" val="23159094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EE2F2C-A6AE-E9E8-A09C-D05085D0865D}"/>
              </a:ext>
            </a:extLst>
          </p:cNvPr>
          <p:cNvSpPr>
            <a:spLocks noGrp="1"/>
          </p:cNvSpPr>
          <p:nvPr>
            <p:ph type="title"/>
          </p:nvPr>
        </p:nvSpPr>
        <p:spPr/>
        <p:txBody>
          <a:bodyPr/>
          <a:lstStyle/>
          <a:p>
            <a:r>
              <a:rPr lang="fr-SN" b="1" dirty="0"/>
              <a:t>Insérer un saut de page</a:t>
            </a:r>
            <a:endParaRPr lang="fr-FR" dirty="0"/>
          </a:p>
        </p:txBody>
      </p:sp>
      <p:sp>
        <p:nvSpPr>
          <p:cNvPr id="4" name="Espace réservé du contenu 3">
            <a:extLst>
              <a:ext uri="{FF2B5EF4-FFF2-40B4-BE49-F238E27FC236}">
                <a16:creationId xmlns:a16="http://schemas.microsoft.com/office/drawing/2014/main" id="{2F434F07-A0EE-37EF-9373-1CB4A1B3997C}"/>
              </a:ext>
            </a:extLst>
          </p:cNvPr>
          <p:cNvSpPr>
            <a:spLocks noGrp="1"/>
          </p:cNvSpPr>
          <p:nvPr>
            <p:ph sz="half" idx="1"/>
          </p:nvPr>
        </p:nvSpPr>
        <p:spPr/>
        <p:txBody>
          <a:bodyPr>
            <a:normAutofit fontScale="85000" lnSpcReduction="10000"/>
          </a:bodyPr>
          <a:lstStyle/>
          <a:p>
            <a:pPr marL="514350" indent="-514350">
              <a:buFont typeface="+mj-lt"/>
              <a:buAutoNum type="arabicPeriod"/>
            </a:pPr>
            <a:r>
              <a:rPr lang="fr-SN" dirty="0"/>
              <a:t>Placez le curseur où vous souhaitez qu’une page se termine et que la suivante commence.</a:t>
            </a:r>
          </a:p>
          <a:p>
            <a:pPr marL="514350" indent="-514350">
              <a:buFont typeface="+mj-lt"/>
              <a:buAutoNum type="arabicPeriod"/>
            </a:pPr>
            <a:r>
              <a:rPr lang="fr-SN" dirty="0"/>
              <a:t>Accédez à </a:t>
            </a:r>
            <a:r>
              <a:rPr lang="fr-SN" b="1" dirty="0"/>
              <a:t>Insertion</a:t>
            </a:r>
            <a:r>
              <a:rPr lang="fr-SN" dirty="0"/>
              <a:t> &gt; </a:t>
            </a:r>
            <a:r>
              <a:rPr lang="fr-SN" b="1" dirty="0"/>
              <a:t>Saut de page</a:t>
            </a:r>
            <a:r>
              <a:rPr lang="fr-SN" dirty="0"/>
              <a:t>.</a:t>
            </a:r>
          </a:p>
          <a:p>
            <a:pPr marL="514350" indent="-514350">
              <a:buFont typeface="+mj-lt"/>
              <a:buAutoNum type="arabicPeriod"/>
            </a:pPr>
            <a:endParaRPr lang="fr-SN" dirty="0"/>
          </a:p>
          <a:p>
            <a:pPr marL="0" indent="0">
              <a:buNone/>
            </a:pPr>
            <a:r>
              <a:rPr lang="fr-SN" b="1" dirty="0"/>
              <a:t>Conseil : </a:t>
            </a:r>
            <a:r>
              <a:rPr lang="fr-SN" dirty="0"/>
              <a:t>Si une nouvelle page apparaît de manière inattendue dans votre document Word, le problème peut être dû à la présence d’un saut de page. Pour afficher les sauts de page afin de les sélectionner et de les supprimer, accédez à </a:t>
            </a:r>
            <a:r>
              <a:rPr lang="fr-SN" b="1" dirty="0"/>
              <a:t>Accueil</a:t>
            </a:r>
            <a:r>
              <a:rPr lang="fr-SN" dirty="0"/>
              <a:t> &gt; </a:t>
            </a:r>
            <a:r>
              <a:rPr lang="fr-SN" b="1" dirty="0"/>
              <a:t>Afficher/Masquer</a:t>
            </a:r>
            <a:endParaRPr lang="fr-SN" dirty="0"/>
          </a:p>
          <a:p>
            <a:pPr marL="514350" indent="-514350">
              <a:buFont typeface="+mj-lt"/>
              <a:buAutoNum type="arabicPeriod"/>
            </a:pPr>
            <a:endParaRPr lang="fr-FR" dirty="0"/>
          </a:p>
        </p:txBody>
      </p:sp>
      <p:pic>
        <p:nvPicPr>
          <p:cNvPr id="7" name="Espace réservé du contenu 6">
            <a:extLst>
              <a:ext uri="{FF2B5EF4-FFF2-40B4-BE49-F238E27FC236}">
                <a16:creationId xmlns:a16="http://schemas.microsoft.com/office/drawing/2014/main" id="{C5D099B5-EB84-3EE8-69DA-E0197BA7D511}"/>
              </a:ext>
            </a:extLst>
          </p:cNvPr>
          <p:cNvPicPr>
            <a:picLocks noGrp="1" noChangeAspect="1"/>
          </p:cNvPicPr>
          <p:nvPr>
            <p:ph sz="half" idx="2"/>
          </p:nvPr>
        </p:nvPicPr>
        <p:blipFill>
          <a:blip r:embed="rId2"/>
          <a:stretch>
            <a:fillRect/>
          </a:stretch>
        </p:blipFill>
        <p:spPr>
          <a:xfrm>
            <a:off x="6572250" y="3194844"/>
            <a:ext cx="4381500" cy="1612900"/>
          </a:xfrm>
        </p:spPr>
      </p:pic>
    </p:spTree>
    <p:extLst>
      <p:ext uri="{BB962C8B-B14F-4D97-AF65-F5344CB8AC3E}">
        <p14:creationId xmlns:p14="http://schemas.microsoft.com/office/powerpoint/2010/main" val="3038019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FCEAA9-DE67-58EC-AC88-03E4567E32C3}"/>
              </a:ext>
            </a:extLst>
          </p:cNvPr>
          <p:cNvSpPr>
            <a:spLocks noGrp="1"/>
          </p:cNvSpPr>
          <p:nvPr>
            <p:ph type="title"/>
          </p:nvPr>
        </p:nvSpPr>
        <p:spPr/>
        <p:txBody>
          <a:bodyPr/>
          <a:lstStyle/>
          <a:p>
            <a:r>
              <a:rPr lang="fr-SN" b="1" dirty="0"/>
              <a:t>Insérer un tableau</a:t>
            </a:r>
            <a:endParaRPr lang="fr-FR" dirty="0"/>
          </a:p>
        </p:txBody>
      </p:sp>
      <p:sp>
        <p:nvSpPr>
          <p:cNvPr id="3" name="Espace réservé du contenu 2">
            <a:extLst>
              <a:ext uri="{FF2B5EF4-FFF2-40B4-BE49-F238E27FC236}">
                <a16:creationId xmlns:a16="http://schemas.microsoft.com/office/drawing/2014/main" id="{1C0184C1-2976-DF8F-AEED-5CDF1ADFE539}"/>
              </a:ext>
            </a:extLst>
          </p:cNvPr>
          <p:cNvSpPr>
            <a:spLocks noGrp="1"/>
          </p:cNvSpPr>
          <p:nvPr>
            <p:ph sz="half" idx="1"/>
          </p:nvPr>
        </p:nvSpPr>
        <p:spPr/>
        <p:txBody>
          <a:bodyPr>
            <a:normAutofit/>
          </a:bodyPr>
          <a:lstStyle/>
          <a:p>
            <a:pPr marL="0" indent="0">
              <a:buNone/>
            </a:pPr>
            <a:r>
              <a:rPr lang="fr-SN" dirty="0"/>
              <a:t>Pour un tableau de base, cliquez sur </a:t>
            </a:r>
            <a:r>
              <a:rPr lang="fr-SN" b="1" dirty="0"/>
              <a:t>Insérer</a:t>
            </a:r>
            <a:r>
              <a:rPr lang="fr-SN" dirty="0"/>
              <a:t> &gt; </a:t>
            </a:r>
            <a:r>
              <a:rPr lang="fr-SN" b="1" dirty="0"/>
              <a:t>Tableau</a:t>
            </a:r>
            <a:r>
              <a:rPr lang="fr-SN" dirty="0"/>
              <a:t> et déplacez le curseur sur la grille de façon à mettre en évidence le nombre de colonnes et de lignes souhaité.</a:t>
            </a:r>
          </a:p>
          <a:p>
            <a:endParaRPr lang="fr-FR" dirty="0"/>
          </a:p>
        </p:txBody>
      </p:sp>
      <p:pic>
        <p:nvPicPr>
          <p:cNvPr id="6" name="Espace réservé du contenu 5">
            <a:extLst>
              <a:ext uri="{FF2B5EF4-FFF2-40B4-BE49-F238E27FC236}">
                <a16:creationId xmlns:a16="http://schemas.microsoft.com/office/drawing/2014/main" id="{4B0B4A3D-1D65-C49B-B81C-B27A69951963}"/>
              </a:ext>
            </a:extLst>
          </p:cNvPr>
          <p:cNvPicPr>
            <a:picLocks noGrp="1" noChangeAspect="1"/>
          </p:cNvPicPr>
          <p:nvPr>
            <p:ph sz="half" idx="2"/>
          </p:nvPr>
        </p:nvPicPr>
        <p:blipFill>
          <a:blip r:embed="rId2"/>
          <a:stretch>
            <a:fillRect/>
          </a:stretch>
        </p:blipFill>
        <p:spPr>
          <a:xfrm>
            <a:off x="6572250" y="2712244"/>
            <a:ext cx="4381500" cy="2578100"/>
          </a:xfrm>
        </p:spPr>
      </p:pic>
    </p:spTree>
    <p:extLst>
      <p:ext uri="{BB962C8B-B14F-4D97-AF65-F5344CB8AC3E}">
        <p14:creationId xmlns:p14="http://schemas.microsoft.com/office/powerpoint/2010/main" val="18022739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48C919-E7B0-6D35-AEA6-514500CA825C}"/>
              </a:ext>
            </a:extLst>
          </p:cNvPr>
          <p:cNvSpPr>
            <a:spLocks noGrp="1"/>
          </p:cNvSpPr>
          <p:nvPr>
            <p:ph type="title"/>
          </p:nvPr>
        </p:nvSpPr>
        <p:spPr/>
        <p:txBody>
          <a:bodyPr/>
          <a:lstStyle/>
          <a:p>
            <a:r>
              <a:rPr lang="fr-SN" b="1" dirty="0"/>
              <a:t>Insérer un tableau</a:t>
            </a:r>
            <a:endParaRPr lang="fr-FR" dirty="0"/>
          </a:p>
        </p:txBody>
      </p:sp>
      <p:sp>
        <p:nvSpPr>
          <p:cNvPr id="3" name="Espace réservé du contenu 2">
            <a:extLst>
              <a:ext uri="{FF2B5EF4-FFF2-40B4-BE49-F238E27FC236}">
                <a16:creationId xmlns:a16="http://schemas.microsoft.com/office/drawing/2014/main" id="{FC6F44C5-0C4F-D029-463A-86BD2412CD35}"/>
              </a:ext>
            </a:extLst>
          </p:cNvPr>
          <p:cNvSpPr>
            <a:spLocks noGrp="1"/>
          </p:cNvSpPr>
          <p:nvPr>
            <p:ph sz="half" idx="1"/>
          </p:nvPr>
        </p:nvSpPr>
        <p:spPr/>
        <p:txBody>
          <a:bodyPr>
            <a:normAutofit fontScale="77500" lnSpcReduction="20000"/>
          </a:bodyPr>
          <a:lstStyle/>
          <a:p>
            <a:r>
              <a:rPr lang="fr-SN" dirty="0"/>
              <a:t>Pour un tableau plus grand ou pour personnaliser une table, sélectionnez </a:t>
            </a:r>
            <a:r>
              <a:rPr lang="fr-SN" b="1" dirty="0"/>
              <a:t>Insérer</a:t>
            </a:r>
            <a:r>
              <a:rPr lang="fr-SN" dirty="0"/>
              <a:t> &gt; </a:t>
            </a:r>
            <a:r>
              <a:rPr lang="fr-SN" b="1" dirty="0"/>
              <a:t>Tableau</a:t>
            </a:r>
            <a:r>
              <a:rPr lang="fr-SN" dirty="0"/>
              <a:t> &gt; </a:t>
            </a:r>
            <a:r>
              <a:rPr lang="fr-SN" b="1" dirty="0"/>
              <a:t>Insérer un tableau</a:t>
            </a:r>
            <a:r>
              <a:rPr lang="fr-SN" dirty="0"/>
              <a:t>.</a:t>
            </a:r>
          </a:p>
          <a:p>
            <a:endParaRPr lang="fr-SN" dirty="0"/>
          </a:p>
          <a:p>
            <a:pPr marL="0" indent="0">
              <a:buNone/>
            </a:pPr>
            <a:r>
              <a:rPr lang="fr-SN" b="1" dirty="0"/>
              <a:t>Conseils : </a:t>
            </a:r>
            <a:endParaRPr lang="fr-SN" dirty="0"/>
          </a:p>
          <a:p>
            <a:r>
              <a:rPr lang="fr-SN" dirty="0"/>
              <a:t>Si vous avez déjà du texte séparé par des tabulations, vous pouvez rapidement le convertir en tableau. Sélectionnez </a:t>
            </a:r>
            <a:r>
              <a:rPr lang="fr-SN" b="1" dirty="0"/>
              <a:t>Insérer</a:t>
            </a:r>
            <a:r>
              <a:rPr lang="fr-SN" dirty="0"/>
              <a:t> &gt; </a:t>
            </a:r>
            <a:r>
              <a:rPr lang="fr-SN" b="1" dirty="0"/>
              <a:t>Tableau</a:t>
            </a:r>
            <a:r>
              <a:rPr lang="fr-SN" dirty="0"/>
              <a:t>, puis sélectionnez </a:t>
            </a:r>
            <a:r>
              <a:rPr lang="fr-SN" b="1" dirty="0"/>
              <a:t>Convertir le texte en tableau</a:t>
            </a:r>
            <a:r>
              <a:rPr lang="fr-SN" dirty="0"/>
              <a:t>.</a:t>
            </a:r>
          </a:p>
          <a:p>
            <a:r>
              <a:rPr lang="fr-SN" dirty="0"/>
              <a:t>Pour dessiner votre propre tableau, </a:t>
            </a:r>
            <a:r>
              <a:rPr lang="fr-SN" b="1" dirty="0"/>
              <a:t>sélectionnez</a:t>
            </a:r>
            <a:r>
              <a:rPr lang="fr-SN" dirty="0"/>
              <a:t> Insérer &gt; </a:t>
            </a:r>
            <a:r>
              <a:rPr lang="fr-SN" b="1" dirty="0"/>
              <a:t>tableau &gt;dessiner un tableau.</a:t>
            </a:r>
            <a:endParaRPr lang="fr-SN" dirty="0"/>
          </a:p>
          <a:p>
            <a:endParaRPr lang="fr-FR" dirty="0"/>
          </a:p>
        </p:txBody>
      </p:sp>
      <p:pic>
        <p:nvPicPr>
          <p:cNvPr id="6" name="Espace réservé du contenu 5">
            <a:extLst>
              <a:ext uri="{FF2B5EF4-FFF2-40B4-BE49-F238E27FC236}">
                <a16:creationId xmlns:a16="http://schemas.microsoft.com/office/drawing/2014/main" id="{08E207CC-8C35-03F9-05CA-092E48A1C0A2}"/>
              </a:ext>
            </a:extLst>
          </p:cNvPr>
          <p:cNvPicPr>
            <a:picLocks noGrp="1" noChangeAspect="1"/>
          </p:cNvPicPr>
          <p:nvPr>
            <p:ph sz="half" idx="2"/>
          </p:nvPr>
        </p:nvPicPr>
        <p:blipFill>
          <a:blip r:embed="rId2"/>
          <a:stretch>
            <a:fillRect/>
          </a:stretch>
        </p:blipFill>
        <p:spPr>
          <a:xfrm>
            <a:off x="6572250" y="2712244"/>
            <a:ext cx="4381500" cy="2578100"/>
          </a:xfrm>
        </p:spPr>
      </p:pic>
    </p:spTree>
    <p:extLst>
      <p:ext uri="{BB962C8B-B14F-4D97-AF65-F5344CB8AC3E}">
        <p14:creationId xmlns:p14="http://schemas.microsoft.com/office/powerpoint/2010/main" val="633117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3ABBA0-99F8-FAC3-AA03-F40C92AF7384}"/>
              </a:ext>
            </a:extLst>
          </p:cNvPr>
          <p:cNvSpPr>
            <a:spLocks noGrp="1"/>
          </p:cNvSpPr>
          <p:nvPr>
            <p:ph type="ctrTitle"/>
          </p:nvPr>
        </p:nvSpPr>
        <p:spPr/>
        <p:txBody>
          <a:bodyPr/>
          <a:lstStyle/>
          <a:p>
            <a:r>
              <a:rPr lang="fr-SN" b="1" dirty="0"/>
              <a:t>Créer un document</a:t>
            </a:r>
            <a:endParaRPr lang="fr-FR" dirty="0"/>
          </a:p>
        </p:txBody>
      </p:sp>
      <p:sp>
        <p:nvSpPr>
          <p:cNvPr id="5" name="Sous-titre 4">
            <a:extLst>
              <a:ext uri="{FF2B5EF4-FFF2-40B4-BE49-F238E27FC236}">
                <a16:creationId xmlns:a16="http://schemas.microsoft.com/office/drawing/2014/main" id="{EAF80100-13DF-2F4A-4418-C942DACB9FD7}"/>
              </a:ext>
            </a:extLst>
          </p:cNvPr>
          <p:cNvSpPr>
            <a:spLocks noGrp="1"/>
          </p:cNvSpPr>
          <p:nvPr>
            <p:ph type="subTitle" idx="1"/>
          </p:nvPr>
        </p:nvSpPr>
        <p:spPr/>
        <p:txBody>
          <a:bodyPr/>
          <a:lstStyle/>
          <a:p>
            <a:r>
              <a:rPr lang="fr-SN" b="1" dirty="0"/>
              <a:t>Word</a:t>
            </a:r>
            <a:endParaRPr lang="fr-FR" dirty="0"/>
          </a:p>
        </p:txBody>
      </p:sp>
    </p:spTree>
    <p:extLst>
      <p:ext uri="{BB962C8B-B14F-4D97-AF65-F5344CB8AC3E}">
        <p14:creationId xmlns:p14="http://schemas.microsoft.com/office/powerpoint/2010/main" val="18334426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A8BC141-CDCC-FE27-F6A2-975108940040}"/>
              </a:ext>
            </a:extLst>
          </p:cNvPr>
          <p:cNvSpPr>
            <a:spLocks noGrp="1"/>
          </p:cNvSpPr>
          <p:nvPr>
            <p:ph type="title"/>
          </p:nvPr>
        </p:nvSpPr>
        <p:spPr/>
        <p:txBody>
          <a:bodyPr/>
          <a:lstStyle/>
          <a:p>
            <a:r>
              <a:rPr lang="fr-SN" b="1" dirty="0"/>
              <a:t>Insérer des images</a:t>
            </a:r>
            <a:endParaRPr lang="fr-FR" dirty="0"/>
          </a:p>
        </p:txBody>
      </p:sp>
      <p:sp>
        <p:nvSpPr>
          <p:cNvPr id="3" name="Espace réservé du contenu 2">
            <a:extLst>
              <a:ext uri="{FF2B5EF4-FFF2-40B4-BE49-F238E27FC236}">
                <a16:creationId xmlns:a16="http://schemas.microsoft.com/office/drawing/2014/main" id="{49CE1704-E451-DF36-6E81-47FC62E8C5E2}"/>
              </a:ext>
            </a:extLst>
          </p:cNvPr>
          <p:cNvSpPr>
            <a:spLocks noGrp="1"/>
          </p:cNvSpPr>
          <p:nvPr>
            <p:ph sz="half" idx="1"/>
          </p:nvPr>
        </p:nvSpPr>
        <p:spPr/>
        <p:txBody>
          <a:bodyPr>
            <a:normAutofit fontScale="92500" lnSpcReduction="10000"/>
          </a:bodyPr>
          <a:lstStyle/>
          <a:p>
            <a:pPr marL="514350" indent="-514350">
              <a:buFont typeface="+mj-lt"/>
              <a:buAutoNum type="arabicPeriod"/>
            </a:pPr>
            <a:r>
              <a:rPr lang="fr-SN" dirty="0"/>
              <a:t>Effectuez l’une des opérations suivantes :</a:t>
            </a:r>
          </a:p>
          <a:p>
            <a:r>
              <a:rPr lang="fr-SN" dirty="0"/>
              <a:t>Sélectionnez </a:t>
            </a:r>
            <a:r>
              <a:rPr lang="fr-SN" b="1" dirty="0"/>
              <a:t>Insérer</a:t>
            </a:r>
            <a:r>
              <a:rPr lang="fr-SN" dirty="0"/>
              <a:t> &gt; </a:t>
            </a:r>
            <a:r>
              <a:rPr lang="fr-SN" b="1" dirty="0"/>
              <a:t>images</a:t>
            </a:r>
            <a:r>
              <a:rPr lang="fr-SN" dirty="0"/>
              <a:t> &gt; </a:t>
            </a:r>
            <a:r>
              <a:rPr lang="fr-SN" b="1" dirty="0"/>
              <a:t>cet appareil</a:t>
            </a:r>
            <a:r>
              <a:rPr lang="fr-SN" dirty="0"/>
              <a:t> pour une image sur votre PC.</a:t>
            </a:r>
          </a:p>
          <a:p>
            <a:r>
              <a:rPr lang="fr-SN" dirty="0"/>
              <a:t>Sélectionnez </a:t>
            </a:r>
            <a:r>
              <a:rPr lang="fr-SN" b="1" dirty="0"/>
              <a:t>Insérer</a:t>
            </a:r>
            <a:r>
              <a:rPr lang="fr-SN" dirty="0"/>
              <a:t> &gt; </a:t>
            </a:r>
            <a:r>
              <a:rPr lang="fr-SN" b="1" dirty="0"/>
              <a:t>Images</a:t>
            </a:r>
            <a:r>
              <a:rPr lang="fr-SN" dirty="0"/>
              <a:t> &gt; </a:t>
            </a:r>
            <a:r>
              <a:rPr lang="fr-SN" b="1" dirty="0"/>
              <a:t>Images stock</a:t>
            </a:r>
            <a:r>
              <a:rPr lang="fr-SN" dirty="0"/>
              <a:t> pour les images ou arrière-plans de haute qualité.</a:t>
            </a:r>
          </a:p>
          <a:p>
            <a:r>
              <a:rPr lang="fr-SN" dirty="0"/>
              <a:t>Sélectionnez </a:t>
            </a:r>
            <a:r>
              <a:rPr lang="fr-SN" b="1" dirty="0"/>
              <a:t>Insérer</a:t>
            </a:r>
            <a:r>
              <a:rPr lang="fr-SN" dirty="0"/>
              <a:t> &gt; </a:t>
            </a:r>
            <a:r>
              <a:rPr lang="fr-SN" b="1" dirty="0"/>
              <a:t>Images</a:t>
            </a:r>
            <a:r>
              <a:rPr lang="fr-SN" dirty="0"/>
              <a:t> &gt; </a:t>
            </a:r>
            <a:r>
              <a:rPr lang="fr-SN" b="1" dirty="0"/>
              <a:t>Images en ligne</a:t>
            </a:r>
            <a:r>
              <a:rPr lang="fr-SN" dirty="0"/>
              <a:t> pour une image sur le web.</a:t>
            </a:r>
          </a:p>
          <a:p>
            <a:pPr marL="514350" indent="-514350">
              <a:buFont typeface="+mj-lt"/>
              <a:buAutoNum type="arabicPeriod"/>
            </a:pPr>
            <a:endParaRPr lang="fr-FR" dirty="0"/>
          </a:p>
        </p:txBody>
      </p:sp>
      <p:pic>
        <p:nvPicPr>
          <p:cNvPr id="6" name="Espace réservé du contenu 5">
            <a:extLst>
              <a:ext uri="{FF2B5EF4-FFF2-40B4-BE49-F238E27FC236}">
                <a16:creationId xmlns:a16="http://schemas.microsoft.com/office/drawing/2014/main" id="{48F81789-1A43-4DBA-1FA2-A00FA5EFFE03}"/>
              </a:ext>
            </a:extLst>
          </p:cNvPr>
          <p:cNvPicPr>
            <a:picLocks noGrp="1" noChangeAspect="1"/>
          </p:cNvPicPr>
          <p:nvPr>
            <p:ph sz="half" idx="2"/>
          </p:nvPr>
        </p:nvPicPr>
        <p:blipFill>
          <a:blip r:embed="rId2"/>
          <a:stretch>
            <a:fillRect/>
          </a:stretch>
        </p:blipFill>
        <p:spPr>
          <a:xfrm>
            <a:off x="6501911" y="1825625"/>
            <a:ext cx="4381500" cy="2476500"/>
          </a:xfrm>
        </p:spPr>
      </p:pic>
      <p:sp>
        <p:nvSpPr>
          <p:cNvPr id="7" name="ZoneTexte 6">
            <a:extLst>
              <a:ext uri="{FF2B5EF4-FFF2-40B4-BE49-F238E27FC236}">
                <a16:creationId xmlns:a16="http://schemas.microsoft.com/office/drawing/2014/main" id="{78CD1177-52E4-AED5-F70B-B04B418FD7C1}"/>
              </a:ext>
            </a:extLst>
          </p:cNvPr>
          <p:cNvSpPr txBox="1"/>
          <p:nvPr/>
        </p:nvSpPr>
        <p:spPr>
          <a:xfrm>
            <a:off x="6353908" y="4571755"/>
            <a:ext cx="5126788" cy="923330"/>
          </a:xfrm>
          <a:prstGeom prst="rect">
            <a:avLst/>
          </a:prstGeom>
          <a:noFill/>
        </p:spPr>
        <p:txBody>
          <a:bodyPr wrap="none" rtlCol="0">
            <a:spAutoFit/>
          </a:bodyPr>
          <a:lstStyle/>
          <a:p>
            <a:r>
              <a:rPr lang="fr-SN" b="1" dirty="0"/>
              <a:t>Conseil : </a:t>
            </a:r>
            <a:r>
              <a:rPr lang="fr-SN" dirty="0"/>
              <a:t>Pour une image provenant de votre espace </a:t>
            </a:r>
          </a:p>
          <a:p>
            <a:r>
              <a:rPr lang="fr-SN" dirty="0"/>
              <a:t>OneDrive, accédez à la liste déroulante en</a:t>
            </a:r>
          </a:p>
          <a:p>
            <a:r>
              <a:rPr lang="fr-SN" dirty="0"/>
              <a:t> haut à gauche et passez de </a:t>
            </a:r>
            <a:r>
              <a:rPr lang="fr-SN" b="1" dirty="0"/>
              <a:t>Bing</a:t>
            </a:r>
            <a:r>
              <a:rPr lang="fr-SN" dirty="0"/>
              <a:t> à </a:t>
            </a:r>
            <a:r>
              <a:rPr lang="fr-SN" b="1" dirty="0"/>
              <a:t>OneDrive</a:t>
            </a:r>
            <a:r>
              <a:rPr lang="fr-SN" dirty="0"/>
              <a:t>.</a:t>
            </a:r>
            <a:endParaRPr lang="fr-FR" dirty="0"/>
          </a:p>
        </p:txBody>
      </p:sp>
    </p:spTree>
    <p:extLst>
      <p:ext uri="{BB962C8B-B14F-4D97-AF65-F5344CB8AC3E}">
        <p14:creationId xmlns:p14="http://schemas.microsoft.com/office/powerpoint/2010/main" val="2550573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C4FE33-629E-F5DE-DE40-5088D1066591}"/>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D71A1907-8057-3940-DF70-06ABABA7C392}"/>
              </a:ext>
            </a:extLst>
          </p:cNvPr>
          <p:cNvSpPr>
            <a:spLocks noGrp="1"/>
          </p:cNvSpPr>
          <p:nvPr>
            <p:ph sz="half" idx="1"/>
          </p:nvPr>
        </p:nvSpPr>
        <p:spPr/>
        <p:txBody>
          <a:bodyPr>
            <a:normAutofit lnSpcReduction="10000"/>
          </a:bodyPr>
          <a:lstStyle/>
          <a:p>
            <a:r>
              <a:rPr lang="fr-SN" dirty="0"/>
              <a:t>Sélectionnez l’image souhaitée, puis cliquez sur </a:t>
            </a:r>
            <a:r>
              <a:rPr lang="fr-SN" b="1" dirty="0"/>
              <a:t>Insérer</a:t>
            </a:r>
            <a:r>
              <a:rPr lang="fr-SN" dirty="0"/>
              <a:t>.</a:t>
            </a:r>
          </a:p>
          <a:p>
            <a:pPr marL="0" indent="0">
              <a:buNone/>
            </a:pPr>
            <a:r>
              <a:rPr lang="fr-SN" b="1" dirty="0"/>
              <a:t>Redimensionner ou déplacer des images</a:t>
            </a:r>
          </a:p>
          <a:p>
            <a:r>
              <a:rPr lang="fr-SN" dirty="0"/>
              <a:t>Pour redimensionner une image, sélectionnez-la et faites glisser une poignée d’angle</a:t>
            </a:r>
          </a:p>
          <a:p>
            <a:r>
              <a:rPr lang="fr-SN" dirty="0"/>
              <a:t>Pour habiller du texte autour d’une image, sélectionnez-la, puis choisissez une option d’habillage.</a:t>
            </a:r>
          </a:p>
          <a:p>
            <a:endParaRPr lang="fr-FR" dirty="0"/>
          </a:p>
        </p:txBody>
      </p:sp>
      <p:pic>
        <p:nvPicPr>
          <p:cNvPr id="6" name="Espace réservé du contenu 5">
            <a:extLst>
              <a:ext uri="{FF2B5EF4-FFF2-40B4-BE49-F238E27FC236}">
                <a16:creationId xmlns:a16="http://schemas.microsoft.com/office/drawing/2014/main" id="{68E4DEBB-1EB2-7E06-8FE8-6A41BD526BC7}"/>
              </a:ext>
            </a:extLst>
          </p:cNvPr>
          <p:cNvPicPr>
            <a:picLocks noGrp="1" noChangeAspect="1"/>
          </p:cNvPicPr>
          <p:nvPr>
            <p:ph sz="half" idx="2"/>
          </p:nvPr>
        </p:nvPicPr>
        <p:blipFill>
          <a:blip r:embed="rId2"/>
          <a:stretch>
            <a:fillRect/>
          </a:stretch>
        </p:blipFill>
        <p:spPr>
          <a:xfrm>
            <a:off x="6572250" y="2159794"/>
            <a:ext cx="4381500" cy="3683000"/>
          </a:xfrm>
        </p:spPr>
      </p:pic>
    </p:spTree>
    <p:extLst>
      <p:ext uri="{BB962C8B-B14F-4D97-AF65-F5344CB8AC3E}">
        <p14:creationId xmlns:p14="http://schemas.microsoft.com/office/powerpoint/2010/main" val="36925690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E907973-EE28-FEF3-6E90-AF7129CDC9F8}"/>
              </a:ext>
            </a:extLst>
          </p:cNvPr>
          <p:cNvSpPr>
            <a:spLocks noGrp="1"/>
          </p:cNvSpPr>
          <p:nvPr>
            <p:ph type="title"/>
          </p:nvPr>
        </p:nvSpPr>
        <p:spPr/>
        <p:txBody>
          <a:bodyPr/>
          <a:lstStyle/>
          <a:p>
            <a:r>
              <a:rPr lang="fr-SN" b="1" dirty="0"/>
              <a:t>Insérer des icônes</a:t>
            </a:r>
            <a:endParaRPr lang="fr-FR" dirty="0"/>
          </a:p>
        </p:txBody>
      </p:sp>
      <p:sp>
        <p:nvSpPr>
          <p:cNvPr id="3" name="Espace réservé du contenu 2">
            <a:extLst>
              <a:ext uri="{FF2B5EF4-FFF2-40B4-BE49-F238E27FC236}">
                <a16:creationId xmlns:a16="http://schemas.microsoft.com/office/drawing/2014/main" id="{505595E7-F902-926F-E7D3-85790E1180A1}"/>
              </a:ext>
            </a:extLst>
          </p:cNvPr>
          <p:cNvSpPr>
            <a:spLocks noGrp="1"/>
          </p:cNvSpPr>
          <p:nvPr>
            <p:ph sz="half" idx="1"/>
          </p:nvPr>
        </p:nvSpPr>
        <p:spPr/>
        <p:txBody>
          <a:bodyPr>
            <a:normAutofit fontScale="85000" lnSpcReduction="20000"/>
          </a:bodyPr>
          <a:lstStyle/>
          <a:p>
            <a:pPr marL="0" indent="0">
              <a:buNone/>
            </a:pPr>
            <a:r>
              <a:rPr lang="fr-SN" dirty="0"/>
              <a:t>La bibliothèque propose de nombreuses icônes que vous pouvez redimensionner, déplacer et mettre en forme, comme les autres formes prêtes à l’emploi dans Word.</a:t>
            </a:r>
          </a:p>
          <a:p>
            <a:pPr marL="514350" indent="-514350">
              <a:buFont typeface="+mj-lt"/>
              <a:buAutoNum type="arabicPeriod"/>
            </a:pPr>
            <a:r>
              <a:rPr lang="fr-SN" dirty="0"/>
              <a:t>Sélectionnez </a:t>
            </a:r>
            <a:r>
              <a:rPr lang="fr-SN" b="1" dirty="0"/>
              <a:t>Insertion</a:t>
            </a:r>
            <a:r>
              <a:rPr lang="fr-SN" dirty="0"/>
              <a:t> &gt; </a:t>
            </a:r>
            <a:r>
              <a:rPr lang="fr-SN" b="1" dirty="0"/>
              <a:t>Icônes</a:t>
            </a:r>
            <a:r>
              <a:rPr lang="fr-SN" dirty="0"/>
              <a:t>.</a:t>
            </a:r>
          </a:p>
          <a:p>
            <a:pPr marL="514350" indent="-514350">
              <a:buFont typeface="+mj-lt"/>
              <a:buAutoNum type="arabicPeriod"/>
            </a:pPr>
            <a:r>
              <a:rPr lang="fr-SN" dirty="0"/>
              <a:t>Sélectionnez autant d’icônes que nécessaire, puis cliquez sur </a:t>
            </a:r>
            <a:r>
              <a:rPr lang="fr-SN" b="1" dirty="0"/>
              <a:t>Insérer</a:t>
            </a:r>
            <a:r>
              <a:rPr lang="fr-SN" dirty="0"/>
              <a:t> en bas à droite.</a:t>
            </a:r>
          </a:p>
          <a:p>
            <a:pPr marL="514350" indent="-514350">
              <a:buFont typeface="+mj-lt"/>
              <a:buAutoNum type="arabicPeriod"/>
            </a:pPr>
            <a:r>
              <a:rPr lang="fr-SN" dirty="0"/>
              <a:t>Sélectionnez l’icône, puis vous pouvez la faire pivoter, lui donner de la couleur et la re formater à l’aide des options de </a:t>
            </a:r>
            <a:r>
              <a:rPr lang="fr-SN" b="1" dirty="0"/>
              <a:t>l’onglet Format du</a:t>
            </a:r>
            <a:r>
              <a:rPr lang="fr-SN" dirty="0"/>
              <a:t> graphique.</a:t>
            </a:r>
          </a:p>
          <a:p>
            <a:pPr marL="514350" indent="-514350">
              <a:buFont typeface="+mj-lt"/>
              <a:buAutoNum type="arabicPeriod"/>
            </a:pPr>
            <a:endParaRPr lang="fr-SN" dirty="0"/>
          </a:p>
          <a:p>
            <a:endParaRPr lang="fr-FR" dirty="0"/>
          </a:p>
        </p:txBody>
      </p:sp>
      <p:pic>
        <p:nvPicPr>
          <p:cNvPr id="6" name="Espace réservé du contenu 5">
            <a:extLst>
              <a:ext uri="{FF2B5EF4-FFF2-40B4-BE49-F238E27FC236}">
                <a16:creationId xmlns:a16="http://schemas.microsoft.com/office/drawing/2014/main" id="{BAD5EC8F-ED01-615C-B123-17F030D5373C}"/>
              </a:ext>
            </a:extLst>
          </p:cNvPr>
          <p:cNvPicPr>
            <a:picLocks noGrp="1" noChangeAspect="1"/>
          </p:cNvPicPr>
          <p:nvPr>
            <p:ph sz="half" idx="2"/>
          </p:nvPr>
        </p:nvPicPr>
        <p:blipFill>
          <a:blip r:embed="rId2"/>
          <a:stretch>
            <a:fillRect/>
          </a:stretch>
        </p:blipFill>
        <p:spPr>
          <a:xfrm>
            <a:off x="6572250" y="3321844"/>
            <a:ext cx="4381500" cy="1358900"/>
          </a:xfrm>
        </p:spPr>
      </p:pic>
    </p:spTree>
    <p:extLst>
      <p:ext uri="{BB962C8B-B14F-4D97-AF65-F5344CB8AC3E}">
        <p14:creationId xmlns:p14="http://schemas.microsoft.com/office/powerpoint/2010/main" val="41681647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87D150-29B4-6BB2-525D-1F0DF745FEE8}"/>
              </a:ext>
            </a:extLst>
          </p:cNvPr>
          <p:cNvSpPr>
            <a:spLocks noGrp="1"/>
          </p:cNvSpPr>
          <p:nvPr>
            <p:ph type="title"/>
          </p:nvPr>
        </p:nvSpPr>
        <p:spPr/>
        <p:txBody>
          <a:bodyPr/>
          <a:lstStyle/>
          <a:p>
            <a:r>
              <a:rPr lang="fr-SN" b="1" dirty="0"/>
              <a:t>Insérer un objet </a:t>
            </a:r>
            <a:r>
              <a:rPr lang="fr-SN" b="1" dirty="0" err="1"/>
              <a:t>WordArt</a:t>
            </a:r>
            <a:endParaRPr lang="fr-FR" dirty="0"/>
          </a:p>
        </p:txBody>
      </p:sp>
      <p:sp>
        <p:nvSpPr>
          <p:cNvPr id="3" name="Espace réservé du contenu 2">
            <a:extLst>
              <a:ext uri="{FF2B5EF4-FFF2-40B4-BE49-F238E27FC236}">
                <a16:creationId xmlns:a16="http://schemas.microsoft.com/office/drawing/2014/main" id="{B714C961-2936-BF0F-0D90-51E96D160C8D}"/>
              </a:ext>
            </a:extLst>
          </p:cNvPr>
          <p:cNvSpPr>
            <a:spLocks noGrp="1"/>
          </p:cNvSpPr>
          <p:nvPr>
            <p:ph sz="half" idx="1"/>
          </p:nvPr>
        </p:nvSpPr>
        <p:spPr/>
        <p:txBody>
          <a:bodyPr>
            <a:normAutofit/>
          </a:bodyPr>
          <a:lstStyle/>
          <a:p>
            <a:pPr marL="514350" indent="-514350">
              <a:buFont typeface="+mj-lt"/>
              <a:buAutoNum type="arabicPeriod"/>
            </a:pPr>
            <a:r>
              <a:rPr lang="fr-SN" dirty="0"/>
              <a:t>Accédez à </a:t>
            </a:r>
            <a:r>
              <a:rPr lang="fr-SN" b="1" dirty="0"/>
              <a:t>Insérer</a:t>
            </a:r>
            <a:r>
              <a:rPr lang="fr-SN" dirty="0"/>
              <a:t> &gt; </a:t>
            </a:r>
            <a:r>
              <a:rPr lang="fr-SN" b="1" dirty="0" err="1"/>
              <a:t>WordArt</a:t>
            </a:r>
            <a:endParaRPr lang="fr-SN" dirty="0"/>
          </a:p>
          <a:p>
            <a:pPr marL="514350" indent="-514350">
              <a:buFont typeface="+mj-lt"/>
              <a:buAutoNum type="arabicPeriod"/>
            </a:pPr>
            <a:r>
              <a:rPr lang="fr-SN" dirty="0"/>
              <a:t>Choisissez le style </a:t>
            </a:r>
            <a:r>
              <a:rPr lang="fr-SN" dirty="0" err="1"/>
              <a:t>WordArt</a:t>
            </a:r>
            <a:r>
              <a:rPr lang="fr-SN" dirty="0"/>
              <a:t> souhaité.</a:t>
            </a:r>
          </a:p>
          <a:p>
            <a:pPr marL="514350" indent="-514350">
              <a:buFont typeface="+mj-lt"/>
              <a:buAutoNum type="arabicPeriod"/>
            </a:pPr>
            <a:r>
              <a:rPr lang="fr-SN" dirty="0"/>
              <a:t>Entrez votre texte.</a:t>
            </a:r>
          </a:p>
          <a:p>
            <a:pPr marL="514350" indent="-514350">
              <a:buFont typeface="+mj-lt"/>
              <a:buAutoNum type="arabicPeriod"/>
            </a:pPr>
            <a:endParaRPr lang="fr-SN" dirty="0"/>
          </a:p>
          <a:p>
            <a:pPr marL="0" indent="0">
              <a:buNone/>
            </a:pPr>
            <a:r>
              <a:rPr lang="fr-SN" b="1" dirty="0"/>
              <a:t>Remarque : </a:t>
            </a:r>
            <a:r>
              <a:rPr lang="fr-SN" dirty="0"/>
              <a:t>Pour convertir un texte existant en objet </a:t>
            </a:r>
            <a:r>
              <a:rPr lang="fr-SN" dirty="0" err="1"/>
              <a:t>WordArt</a:t>
            </a:r>
            <a:r>
              <a:rPr lang="fr-SN" dirty="0"/>
              <a:t>, sélectionnez le texte, </a:t>
            </a:r>
            <a:r>
              <a:rPr lang="fr-SN" i="1" dirty="0"/>
              <a:t>puis</a:t>
            </a:r>
            <a:r>
              <a:rPr lang="fr-SN" dirty="0"/>
              <a:t> sélectionnez </a:t>
            </a:r>
            <a:r>
              <a:rPr lang="fr-SN" b="1" dirty="0"/>
              <a:t>Insérer</a:t>
            </a:r>
            <a:r>
              <a:rPr lang="fr-SN" dirty="0"/>
              <a:t> &gt; </a:t>
            </a:r>
            <a:r>
              <a:rPr lang="fr-SN" b="1" dirty="0" err="1"/>
              <a:t>WordArt</a:t>
            </a:r>
            <a:r>
              <a:rPr lang="fr-SN" dirty="0"/>
              <a:t>.</a:t>
            </a:r>
          </a:p>
          <a:p>
            <a:endParaRPr lang="fr-FR" dirty="0"/>
          </a:p>
        </p:txBody>
      </p:sp>
      <p:pic>
        <p:nvPicPr>
          <p:cNvPr id="6" name="Espace réservé du contenu 5">
            <a:extLst>
              <a:ext uri="{FF2B5EF4-FFF2-40B4-BE49-F238E27FC236}">
                <a16:creationId xmlns:a16="http://schemas.microsoft.com/office/drawing/2014/main" id="{3DBC94BD-DAE4-6A5C-F17D-3CE7F13F0571}"/>
              </a:ext>
            </a:extLst>
          </p:cNvPr>
          <p:cNvPicPr>
            <a:picLocks noGrp="1" noChangeAspect="1"/>
          </p:cNvPicPr>
          <p:nvPr>
            <p:ph sz="half" idx="2"/>
          </p:nvPr>
        </p:nvPicPr>
        <p:blipFill>
          <a:blip r:embed="rId2"/>
          <a:stretch>
            <a:fillRect/>
          </a:stretch>
        </p:blipFill>
        <p:spPr>
          <a:xfrm>
            <a:off x="6648450" y="3277394"/>
            <a:ext cx="4229100" cy="1447800"/>
          </a:xfrm>
        </p:spPr>
      </p:pic>
    </p:spTree>
    <p:extLst>
      <p:ext uri="{BB962C8B-B14F-4D97-AF65-F5344CB8AC3E}">
        <p14:creationId xmlns:p14="http://schemas.microsoft.com/office/powerpoint/2010/main" val="17242326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85B740-256E-C0E4-9126-5F56D469DA95}"/>
              </a:ext>
            </a:extLst>
          </p:cNvPr>
          <p:cNvSpPr>
            <a:spLocks noGrp="1"/>
          </p:cNvSpPr>
          <p:nvPr>
            <p:ph type="title"/>
          </p:nvPr>
        </p:nvSpPr>
        <p:spPr/>
        <p:txBody>
          <a:bodyPr/>
          <a:lstStyle/>
          <a:p>
            <a:r>
              <a:rPr lang="fr-SN" b="1" dirty="0"/>
              <a:t>Modifier la couleur</a:t>
            </a:r>
            <a:endParaRPr lang="fr-FR" dirty="0"/>
          </a:p>
        </p:txBody>
      </p:sp>
      <p:sp>
        <p:nvSpPr>
          <p:cNvPr id="3" name="Espace réservé du contenu 2">
            <a:extLst>
              <a:ext uri="{FF2B5EF4-FFF2-40B4-BE49-F238E27FC236}">
                <a16:creationId xmlns:a16="http://schemas.microsoft.com/office/drawing/2014/main" id="{4981B254-2A18-AFD6-8864-4F302B4C95C4}"/>
              </a:ext>
            </a:extLst>
          </p:cNvPr>
          <p:cNvSpPr>
            <a:spLocks noGrp="1"/>
          </p:cNvSpPr>
          <p:nvPr>
            <p:ph sz="half" idx="1"/>
          </p:nvPr>
        </p:nvSpPr>
        <p:spPr/>
        <p:txBody>
          <a:bodyPr/>
          <a:lstStyle/>
          <a:p>
            <a:pPr marL="514350" indent="-514350">
              <a:buFont typeface="+mj-lt"/>
              <a:buAutoNum type="arabicPeriod"/>
            </a:pPr>
            <a:r>
              <a:rPr lang="fr-SN" dirty="0"/>
              <a:t>Sélectionnez le texte </a:t>
            </a:r>
            <a:r>
              <a:rPr lang="fr-SN" dirty="0" err="1"/>
              <a:t>WordArt</a:t>
            </a:r>
            <a:r>
              <a:rPr lang="fr-SN" dirty="0"/>
              <a:t> à modifier.</a:t>
            </a:r>
          </a:p>
          <a:p>
            <a:pPr marL="514350" indent="-514350">
              <a:buFont typeface="+mj-lt"/>
              <a:buAutoNum type="arabicPeriod"/>
            </a:pPr>
            <a:r>
              <a:rPr lang="fr-SN" dirty="0"/>
              <a:t>Dans </a:t>
            </a:r>
            <a:r>
              <a:rPr lang="fr-SN" b="1" dirty="0"/>
              <a:t>format de forme</a:t>
            </a:r>
            <a:r>
              <a:rPr lang="fr-SN" dirty="0"/>
              <a:t> ou </a:t>
            </a:r>
            <a:r>
              <a:rPr lang="fr-SN" b="1" dirty="0"/>
              <a:t>Outils de dessin</a:t>
            </a:r>
            <a:r>
              <a:rPr lang="fr-SN" dirty="0"/>
              <a:t>, sélectionnez </a:t>
            </a:r>
            <a:r>
              <a:rPr lang="fr-SN" b="1" dirty="0"/>
              <a:t>de remplissage de texte</a:t>
            </a:r>
            <a:r>
              <a:rPr lang="fr-SN" dirty="0"/>
              <a:t> ou </a:t>
            </a:r>
            <a:r>
              <a:rPr lang="fr-SN" b="1" dirty="0"/>
              <a:t>de contour de texte</a:t>
            </a:r>
            <a:r>
              <a:rPr lang="fr-SN" dirty="0"/>
              <a:t>, puis choisissez la couleur souhaitée.</a:t>
            </a:r>
          </a:p>
          <a:p>
            <a:endParaRPr lang="fr-FR" dirty="0"/>
          </a:p>
        </p:txBody>
      </p:sp>
      <p:pic>
        <p:nvPicPr>
          <p:cNvPr id="6" name="Espace réservé du contenu 5">
            <a:extLst>
              <a:ext uri="{FF2B5EF4-FFF2-40B4-BE49-F238E27FC236}">
                <a16:creationId xmlns:a16="http://schemas.microsoft.com/office/drawing/2014/main" id="{65804658-E565-C542-0FAB-5E001609ED41}"/>
              </a:ext>
            </a:extLst>
          </p:cNvPr>
          <p:cNvPicPr>
            <a:picLocks noGrp="1" noChangeAspect="1"/>
          </p:cNvPicPr>
          <p:nvPr>
            <p:ph sz="half" idx="2"/>
          </p:nvPr>
        </p:nvPicPr>
        <p:blipFill>
          <a:blip r:embed="rId2"/>
          <a:stretch>
            <a:fillRect/>
          </a:stretch>
        </p:blipFill>
        <p:spPr>
          <a:xfrm>
            <a:off x="7491046" y="1975536"/>
            <a:ext cx="2524858" cy="4051516"/>
          </a:xfrm>
        </p:spPr>
      </p:pic>
    </p:spTree>
    <p:extLst>
      <p:ext uri="{BB962C8B-B14F-4D97-AF65-F5344CB8AC3E}">
        <p14:creationId xmlns:p14="http://schemas.microsoft.com/office/powerpoint/2010/main" val="26720625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F77FFE6-5B40-6858-FE63-07447B51066B}"/>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FB8E9EEE-A65C-3433-0A98-4BC819951528}"/>
              </a:ext>
            </a:extLst>
          </p:cNvPr>
          <p:cNvSpPr>
            <a:spLocks noGrp="1"/>
          </p:cNvSpPr>
          <p:nvPr>
            <p:ph sz="half" idx="1"/>
          </p:nvPr>
        </p:nvSpPr>
        <p:spPr/>
        <p:txBody>
          <a:bodyPr/>
          <a:lstStyle/>
          <a:p>
            <a:pPr marL="514350" indent="-514350">
              <a:buFont typeface="+mj-lt"/>
              <a:buAutoNum type="arabicPeriod"/>
            </a:pPr>
            <a:r>
              <a:rPr lang="fr-SN" dirty="0"/>
              <a:t>Cliquez en dehors de votre zone de texte pour voir l’effet</a:t>
            </a:r>
            <a:endParaRPr lang="fr-FR" dirty="0"/>
          </a:p>
        </p:txBody>
      </p:sp>
      <p:pic>
        <p:nvPicPr>
          <p:cNvPr id="6" name="Espace réservé du contenu 5">
            <a:extLst>
              <a:ext uri="{FF2B5EF4-FFF2-40B4-BE49-F238E27FC236}">
                <a16:creationId xmlns:a16="http://schemas.microsoft.com/office/drawing/2014/main" id="{5CE87F2C-B9F1-46B3-099C-70ABBFA79E55}"/>
              </a:ext>
            </a:extLst>
          </p:cNvPr>
          <p:cNvPicPr>
            <a:picLocks noGrp="1" noChangeAspect="1"/>
          </p:cNvPicPr>
          <p:nvPr>
            <p:ph sz="half" idx="2"/>
          </p:nvPr>
        </p:nvPicPr>
        <p:blipFill>
          <a:blip r:embed="rId2"/>
          <a:stretch>
            <a:fillRect/>
          </a:stretch>
        </p:blipFill>
        <p:spPr>
          <a:xfrm>
            <a:off x="6610350" y="3258344"/>
            <a:ext cx="4305300" cy="1485900"/>
          </a:xfrm>
        </p:spPr>
      </p:pic>
    </p:spTree>
    <p:extLst>
      <p:ext uri="{BB962C8B-B14F-4D97-AF65-F5344CB8AC3E}">
        <p14:creationId xmlns:p14="http://schemas.microsoft.com/office/powerpoint/2010/main" val="4479525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83CFBA-472A-2C1D-2193-5EABCF757C99}"/>
              </a:ext>
            </a:extLst>
          </p:cNvPr>
          <p:cNvSpPr>
            <a:spLocks noGrp="1"/>
          </p:cNvSpPr>
          <p:nvPr>
            <p:ph type="title"/>
          </p:nvPr>
        </p:nvSpPr>
        <p:spPr/>
        <p:txBody>
          <a:bodyPr/>
          <a:lstStyle/>
          <a:p>
            <a:r>
              <a:rPr lang="fr-SN" b="1" dirty="0"/>
              <a:t>Choisir un effet de texte</a:t>
            </a:r>
            <a:br>
              <a:rPr lang="fr-SN" b="1" dirty="0"/>
            </a:br>
            <a:endParaRPr lang="fr-FR" dirty="0"/>
          </a:p>
        </p:txBody>
      </p:sp>
      <p:sp>
        <p:nvSpPr>
          <p:cNvPr id="3" name="Espace réservé du contenu 2">
            <a:extLst>
              <a:ext uri="{FF2B5EF4-FFF2-40B4-BE49-F238E27FC236}">
                <a16:creationId xmlns:a16="http://schemas.microsoft.com/office/drawing/2014/main" id="{E7C5F036-A500-0988-0ED7-1382A346548C}"/>
              </a:ext>
            </a:extLst>
          </p:cNvPr>
          <p:cNvSpPr>
            <a:spLocks noGrp="1"/>
          </p:cNvSpPr>
          <p:nvPr>
            <p:ph sz="half" idx="1"/>
          </p:nvPr>
        </p:nvSpPr>
        <p:spPr/>
        <p:txBody>
          <a:bodyPr/>
          <a:lstStyle/>
          <a:p>
            <a:pPr marL="514350" indent="-514350">
              <a:buFont typeface="+mj-lt"/>
              <a:buAutoNum type="arabicPeriod"/>
            </a:pPr>
            <a:r>
              <a:rPr lang="fr-SN" dirty="0"/>
              <a:t>Sélectionnez le texte </a:t>
            </a:r>
            <a:r>
              <a:rPr lang="fr-SN" dirty="0" err="1"/>
              <a:t>WordArt</a:t>
            </a:r>
            <a:r>
              <a:rPr lang="fr-SN" dirty="0"/>
              <a:t> à modifier.</a:t>
            </a:r>
          </a:p>
          <a:p>
            <a:pPr marL="514350" indent="-514350">
              <a:buFont typeface="+mj-lt"/>
              <a:buAutoNum type="arabicPeriod"/>
            </a:pPr>
            <a:r>
              <a:rPr lang="fr-SN" dirty="0"/>
              <a:t>Allez à </a:t>
            </a:r>
            <a:r>
              <a:rPr lang="fr-SN" b="1" dirty="0"/>
              <a:t>Format de la forme</a:t>
            </a:r>
            <a:r>
              <a:rPr lang="fr-SN" dirty="0"/>
              <a:t> ou </a:t>
            </a:r>
            <a:r>
              <a:rPr lang="fr-SN" b="1" dirty="0"/>
              <a:t>Outils</a:t>
            </a:r>
            <a:r>
              <a:rPr lang="fr-SN" dirty="0"/>
              <a:t> de dessin - Format &gt; </a:t>
            </a:r>
            <a:r>
              <a:rPr lang="fr-SN" b="1" dirty="0"/>
              <a:t>Effets de</a:t>
            </a:r>
            <a:r>
              <a:rPr lang="fr-SN" dirty="0"/>
              <a:t> texte &gt;</a:t>
            </a:r>
            <a:r>
              <a:rPr lang="fr-SN" b="1" dirty="0"/>
              <a:t>Transformer.</a:t>
            </a:r>
          </a:p>
          <a:p>
            <a:pPr marL="514350" indent="-514350">
              <a:buFont typeface="+mj-lt"/>
              <a:buAutoNum type="arabicPeriod"/>
            </a:pPr>
            <a:r>
              <a:rPr lang="fr-SN" dirty="0"/>
              <a:t>Choisissez l’effet souhaité.</a:t>
            </a:r>
          </a:p>
          <a:p>
            <a:pPr marL="514350" indent="-514350">
              <a:buFont typeface="+mj-lt"/>
              <a:buAutoNum type="arabicPeriod"/>
            </a:pPr>
            <a:r>
              <a:rPr lang="fr-SN" dirty="0"/>
              <a:t>Cliquez en dehors de votre zone de texte pour voir l’effet.</a:t>
            </a:r>
          </a:p>
          <a:p>
            <a:pPr marL="514350" indent="-514350">
              <a:buFont typeface="+mj-lt"/>
              <a:buAutoNum type="arabicPeriod"/>
            </a:pPr>
            <a:endParaRPr lang="fr-SN" dirty="0"/>
          </a:p>
          <a:p>
            <a:endParaRPr lang="fr-FR" dirty="0"/>
          </a:p>
        </p:txBody>
      </p:sp>
      <p:pic>
        <p:nvPicPr>
          <p:cNvPr id="6" name="Espace réservé du contenu 5">
            <a:extLst>
              <a:ext uri="{FF2B5EF4-FFF2-40B4-BE49-F238E27FC236}">
                <a16:creationId xmlns:a16="http://schemas.microsoft.com/office/drawing/2014/main" id="{1CB93743-0397-59C5-62E6-78C16C0F0021}"/>
              </a:ext>
            </a:extLst>
          </p:cNvPr>
          <p:cNvPicPr>
            <a:picLocks noGrp="1" noChangeAspect="1"/>
          </p:cNvPicPr>
          <p:nvPr>
            <p:ph sz="half" idx="2"/>
          </p:nvPr>
        </p:nvPicPr>
        <p:blipFill>
          <a:blip r:embed="rId2"/>
          <a:stretch>
            <a:fillRect/>
          </a:stretch>
        </p:blipFill>
        <p:spPr>
          <a:xfrm>
            <a:off x="7027286" y="1825625"/>
            <a:ext cx="3471427" cy="4351338"/>
          </a:xfrm>
        </p:spPr>
      </p:pic>
    </p:spTree>
    <p:extLst>
      <p:ext uri="{BB962C8B-B14F-4D97-AF65-F5344CB8AC3E}">
        <p14:creationId xmlns:p14="http://schemas.microsoft.com/office/powerpoint/2010/main" val="2900079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DA4F8B-1890-A4F4-B5E1-1BE0E477CD8F}"/>
              </a:ext>
            </a:extLst>
          </p:cNvPr>
          <p:cNvSpPr>
            <a:spLocks noGrp="1"/>
          </p:cNvSpPr>
          <p:nvPr>
            <p:ph type="title"/>
          </p:nvPr>
        </p:nvSpPr>
        <p:spPr/>
        <p:txBody>
          <a:bodyPr/>
          <a:lstStyle/>
          <a:p>
            <a:r>
              <a:rPr lang="fr-SN" b="1" dirty="0"/>
              <a:t>Insérer un filigrane</a:t>
            </a:r>
            <a:endParaRPr lang="fr-FR" dirty="0"/>
          </a:p>
        </p:txBody>
      </p:sp>
      <p:sp>
        <p:nvSpPr>
          <p:cNvPr id="3" name="Espace réservé du contenu 2">
            <a:extLst>
              <a:ext uri="{FF2B5EF4-FFF2-40B4-BE49-F238E27FC236}">
                <a16:creationId xmlns:a16="http://schemas.microsoft.com/office/drawing/2014/main" id="{99780F0E-0DAC-71D4-F776-2C5A7475ABC4}"/>
              </a:ext>
            </a:extLst>
          </p:cNvPr>
          <p:cNvSpPr>
            <a:spLocks noGrp="1"/>
          </p:cNvSpPr>
          <p:nvPr>
            <p:ph sz="half" idx="1"/>
          </p:nvPr>
        </p:nvSpPr>
        <p:spPr/>
        <p:txBody>
          <a:bodyPr/>
          <a:lstStyle/>
          <a:p>
            <a:pPr marL="514350" indent="-514350">
              <a:buFont typeface="+mj-lt"/>
              <a:buAutoNum type="arabicPeriod"/>
            </a:pPr>
            <a:r>
              <a:rPr lang="fr-SN" dirty="0"/>
              <a:t>Dans l’onglet </a:t>
            </a:r>
            <a:r>
              <a:rPr lang="fr-SN" b="1" dirty="0"/>
              <a:t>Création</a:t>
            </a:r>
            <a:r>
              <a:rPr lang="fr-SN" dirty="0"/>
              <a:t>, sélectionnez </a:t>
            </a:r>
            <a:r>
              <a:rPr lang="fr-SN" b="1" dirty="0"/>
              <a:t>Filigrane</a:t>
            </a:r>
            <a:r>
              <a:rPr lang="fr-SN" dirty="0"/>
              <a:t>.</a:t>
            </a:r>
          </a:p>
          <a:p>
            <a:pPr marL="514350" indent="-514350">
              <a:buFont typeface="+mj-lt"/>
              <a:buAutoNum type="arabicPeriod"/>
            </a:pPr>
            <a:r>
              <a:rPr lang="fr-SN" dirty="0"/>
              <a:t>Choisissez un filigrane </a:t>
            </a:r>
            <a:r>
              <a:rPr lang="fr-SN" dirty="0" err="1"/>
              <a:t>pré-configuré</a:t>
            </a:r>
            <a:r>
              <a:rPr lang="fr-SN" dirty="0"/>
              <a:t>, tel que BROUILLON ou CONFIDENTIEL</a:t>
            </a:r>
          </a:p>
          <a:p>
            <a:pPr marL="514350" indent="-514350">
              <a:buFont typeface="+mj-lt"/>
              <a:buAutoNum type="arabicPeriod"/>
            </a:pPr>
            <a:endParaRPr lang="fr-FR" dirty="0"/>
          </a:p>
        </p:txBody>
      </p:sp>
      <p:pic>
        <p:nvPicPr>
          <p:cNvPr id="6" name="Espace réservé du contenu 5">
            <a:extLst>
              <a:ext uri="{FF2B5EF4-FFF2-40B4-BE49-F238E27FC236}">
                <a16:creationId xmlns:a16="http://schemas.microsoft.com/office/drawing/2014/main" id="{AEE3F8A3-D634-AA7E-83C5-D4D20147975D}"/>
              </a:ext>
            </a:extLst>
          </p:cNvPr>
          <p:cNvPicPr>
            <a:picLocks noGrp="1" noChangeAspect="1"/>
          </p:cNvPicPr>
          <p:nvPr>
            <p:ph sz="half" idx="2"/>
          </p:nvPr>
        </p:nvPicPr>
        <p:blipFill rotWithShape="1">
          <a:blip r:embed="rId2"/>
          <a:srcRect l="23713" t="27606" r="27482" b="36042"/>
          <a:stretch/>
        </p:blipFill>
        <p:spPr>
          <a:xfrm>
            <a:off x="5809118" y="1690688"/>
            <a:ext cx="5514182" cy="2566988"/>
          </a:xfrm>
        </p:spPr>
      </p:pic>
    </p:spTree>
    <p:extLst>
      <p:ext uri="{BB962C8B-B14F-4D97-AF65-F5344CB8AC3E}">
        <p14:creationId xmlns:p14="http://schemas.microsoft.com/office/powerpoint/2010/main" val="15983961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2E17A9-2F2D-2C76-81D6-F5862B44F992}"/>
              </a:ext>
            </a:extLst>
          </p:cNvPr>
          <p:cNvSpPr>
            <a:spLocks noGrp="1"/>
          </p:cNvSpPr>
          <p:nvPr>
            <p:ph type="title"/>
          </p:nvPr>
        </p:nvSpPr>
        <p:spPr/>
        <p:txBody>
          <a:bodyPr/>
          <a:lstStyle/>
          <a:p>
            <a:r>
              <a:rPr lang="fr-SN" b="1" dirty="0"/>
              <a:t>Afficher la règle</a:t>
            </a:r>
            <a:endParaRPr lang="fr-FR" dirty="0"/>
          </a:p>
        </p:txBody>
      </p:sp>
      <p:sp>
        <p:nvSpPr>
          <p:cNvPr id="3" name="Espace réservé du contenu 2">
            <a:extLst>
              <a:ext uri="{FF2B5EF4-FFF2-40B4-BE49-F238E27FC236}">
                <a16:creationId xmlns:a16="http://schemas.microsoft.com/office/drawing/2014/main" id="{6EAD17D3-D597-FF17-EA51-196A46863EBA}"/>
              </a:ext>
            </a:extLst>
          </p:cNvPr>
          <p:cNvSpPr>
            <a:spLocks noGrp="1"/>
          </p:cNvSpPr>
          <p:nvPr>
            <p:ph sz="half" idx="1"/>
          </p:nvPr>
        </p:nvSpPr>
        <p:spPr/>
        <p:txBody>
          <a:bodyPr/>
          <a:lstStyle/>
          <a:p>
            <a:pPr marL="514350" indent="-514350">
              <a:buFont typeface="+mj-lt"/>
              <a:buAutoNum type="arabicPeriod"/>
            </a:pPr>
            <a:r>
              <a:rPr lang="fr-SN" dirty="0"/>
              <a:t>Accédez à </a:t>
            </a:r>
            <a:r>
              <a:rPr lang="fr-SN" b="1" dirty="0"/>
              <a:t>Affichage</a:t>
            </a:r>
            <a:r>
              <a:rPr lang="fr-SN" dirty="0"/>
              <a:t>, puis sélectionnez </a:t>
            </a:r>
            <a:r>
              <a:rPr lang="fr-SN" b="1" dirty="0"/>
              <a:t>Règle</a:t>
            </a:r>
            <a:r>
              <a:rPr lang="fr-SN" dirty="0"/>
              <a:t>.</a:t>
            </a:r>
          </a:p>
          <a:p>
            <a:pPr marL="514350" indent="-514350">
              <a:buFont typeface="+mj-lt"/>
              <a:buAutoNum type="arabicPeriod"/>
            </a:pPr>
            <a:r>
              <a:rPr lang="fr-SN" dirty="0"/>
              <a:t>Pour afficher la règle verticale</a:t>
            </a:r>
          </a:p>
          <a:p>
            <a:r>
              <a:rPr lang="fr-SN" dirty="0"/>
              <a:t>Accédez à </a:t>
            </a:r>
            <a:r>
              <a:rPr lang="fr-SN" b="1" dirty="0"/>
              <a:t>Fichier</a:t>
            </a:r>
            <a:r>
              <a:rPr lang="fr-SN" dirty="0"/>
              <a:t> &gt; </a:t>
            </a:r>
            <a:r>
              <a:rPr lang="fr-SN" b="1" dirty="0"/>
              <a:t>Options</a:t>
            </a:r>
            <a:r>
              <a:rPr lang="fr-SN" dirty="0"/>
              <a:t> &gt; </a:t>
            </a:r>
            <a:r>
              <a:rPr lang="fr-SN" b="1" dirty="0"/>
              <a:t>Options avancées</a:t>
            </a:r>
            <a:r>
              <a:rPr lang="fr-SN" dirty="0"/>
              <a:t>.</a:t>
            </a:r>
          </a:p>
          <a:p>
            <a:r>
              <a:rPr lang="fr-SN" dirty="0"/>
              <a:t>Sélectionnez </a:t>
            </a:r>
            <a:r>
              <a:rPr lang="fr-SN" b="1" dirty="0"/>
              <a:t>Afficher la règle verticale en mode Page</a:t>
            </a:r>
            <a:r>
              <a:rPr lang="fr-SN" dirty="0"/>
              <a:t> sous </a:t>
            </a:r>
            <a:r>
              <a:rPr lang="fr-SN" b="1" dirty="0"/>
              <a:t>Affichage</a:t>
            </a:r>
            <a:endParaRPr lang="fr-SN" dirty="0"/>
          </a:p>
          <a:p>
            <a:endParaRPr lang="fr-FR" dirty="0"/>
          </a:p>
        </p:txBody>
      </p:sp>
      <p:pic>
        <p:nvPicPr>
          <p:cNvPr id="10" name="Espace réservé du contenu 9">
            <a:extLst>
              <a:ext uri="{FF2B5EF4-FFF2-40B4-BE49-F238E27FC236}">
                <a16:creationId xmlns:a16="http://schemas.microsoft.com/office/drawing/2014/main" id="{6AAD0E70-8BAD-A53A-3CC9-0663A7278F40}"/>
              </a:ext>
            </a:extLst>
          </p:cNvPr>
          <p:cNvPicPr>
            <a:picLocks noGrp="1" noChangeAspect="1"/>
          </p:cNvPicPr>
          <p:nvPr>
            <p:ph sz="half" idx="2"/>
          </p:nvPr>
        </p:nvPicPr>
        <p:blipFill>
          <a:blip r:embed="rId2"/>
          <a:stretch>
            <a:fillRect/>
          </a:stretch>
        </p:blipFill>
        <p:spPr>
          <a:xfrm>
            <a:off x="6572250" y="3036094"/>
            <a:ext cx="4381500" cy="1930400"/>
          </a:xfrm>
        </p:spPr>
      </p:pic>
    </p:spTree>
    <p:extLst>
      <p:ext uri="{BB962C8B-B14F-4D97-AF65-F5344CB8AC3E}">
        <p14:creationId xmlns:p14="http://schemas.microsoft.com/office/powerpoint/2010/main" val="30988342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A39BED-FFDF-B799-8BA3-DE9879E6C62B}"/>
              </a:ext>
            </a:extLst>
          </p:cNvPr>
          <p:cNvSpPr>
            <a:spLocks noGrp="1"/>
          </p:cNvSpPr>
          <p:nvPr>
            <p:ph type="title"/>
          </p:nvPr>
        </p:nvSpPr>
        <p:spPr/>
        <p:txBody>
          <a:bodyPr/>
          <a:lstStyle/>
          <a:p>
            <a:r>
              <a:rPr lang="fr-SN" b="1" dirty="0"/>
              <a:t>Faire pivoter une image ou une forme</a:t>
            </a:r>
            <a:endParaRPr lang="fr-FR" dirty="0"/>
          </a:p>
        </p:txBody>
      </p:sp>
      <p:sp>
        <p:nvSpPr>
          <p:cNvPr id="3" name="Espace réservé du contenu 2">
            <a:extLst>
              <a:ext uri="{FF2B5EF4-FFF2-40B4-BE49-F238E27FC236}">
                <a16:creationId xmlns:a16="http://schemas.microsoft.com/office/drawing/2014/main" id="{3D62CEB0-B803-3DB2-116D-9F8F73A010FE}"/>
              </a:ext>
            </a:extLst>
          </p:cNvPr>
          <p:cNvSpPr>
            <a:spLocks noGrp="1"/>
          </p:cNvSpPr>
          <p:nvPr>
            <p:ph sz="half" idx="1"/>
          </p:nvPr>
        </p:nvSpPr>
        <p:spPr/>
        <p:txBody>
          <a:bodyPr>
            <a:normAutofit fontScale="92500" lnSpcReduction="20000"/>
          </a:bodyPr>
          <a:lstStyle/>
          <a:p>
            <a:r>
              <a:rPr lang="fr-SN" b="1" dirty="0"/>
              <a:t>Faire pivoter manuellement une image ou une forme</a:t>
            </a:r>
          </a:p>
          <a:p>
            <a:pPr marL="514350" indent="-514350">
              <a:buFont typeface="+mj-lt"/>
              <a:buAutoNum type="arabicPeriod"/>
            </a:pPr>
            <a:r>
              <a:rPr lang="fr-SN" dirty="0"/>
              <a:t>Sélectionnez l’image ou la forme.</a:t>
            </a:r>
          </a:p>
          <a:p>
            <a:pPr marL="514350" indent="-514350">
              <a:buFont typeface="+mj-lt"/>
              <a:buAutoNum type="arabicPeriod"/>
            </a:pPr>
            <a:r>
              <a:rPr lang="fr-SN" dirty="0"/>
              <a:t>Faites pivoter manuellement la zone de texte en sélectionnant la poignée de rotation de la forme ou de l’image et en faisant glisser le pointeur dans la direction de votre choix. Pour conserver la rotation à des angles de 15 degrés, maintenez la pression sur </a:t>
            </a:r>
            <a:r>
              <a:rPr lang="fr-SN" dirty="0" err="1"/>
              <a:t>Lat</a:t>
            </a:r>
            <a:r>
              <a:rPr lang="fr-SN" dirty="0"/>
              <a:t> verso tout en faisant glisser la poignée de rotation.</a:t>
            </a:r>
          </a:p>
          <a:p>
            <a:endParaRPr lang="fr-FR" dirty="0"/>
          </a:p>
        </p:txBody>
      </p:sp>
      <p:pic>
        <p:nvPicPr>
          <p:cNvPr id="6" name="Espace réservé du contenu 5">
            <a:extLst>
              <a:ext uri="{FF2B5EF4-FFF2-40B4-BE49-F238E27FC236}">
                <a16:creationId xmlns:a16="http://schemas.microsoft.com/office/drawing/2014/main" id="{AFF45939-CA2F-B8D1-61F1-99586F9A34F7}"/>
              </a:ext>
            </a:extLst>
          </p:cNvPr>
          <p:cNvPicPr>
            <a:picLocks noGrp="1" noChangeAspect="1"/>
          </p:cNvPicPr>
          <p:nvPr>
            <p:ph sz="half" idx="2"/>
          </p:nvPr>
        </p:nvPicPr>
        <p:blipFill>
          <a:blip r:embed="rId2"/>
          <a:stretch>
            <a:fillRect/>
          </a:stretch>
        </p:blipFill>
        <p:spPr>
          <a:xfrm>
            <a:off x="6420386" y="1825625"/>
            <a:ext cx="4685227" cy="4351338"/>
          </a:xfrm>
        </p:spPr>
      </p:pic>
    </p:spTree>
    <p:extLst>
      <p:ext uri="{BB962C8B-B14F-4D97-AF65-F5344CB8AC3E}">
        <p14:creationId xmlns:p14="http://schemas.microsoft.com/office/powerpoint/2010/main" val="400174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FE6F3D-F5BA-BEBC-3EA9-33D0E7DD7BF3}"/>
              </a:ext>
            </a:extLst>
          </p:cNvPr>
          <p:cNvSpPr>
            <a:spLocks noGrp="1"/>
          </p:cNvSpPr>
          <p:nvPr>
            <p:ph type="title"/>
          </p:nvPr>
        </p:nvSpPr>
        <p:spPr/>
        <p:txBody>
          <a:bodyPr/>
          <a:lstStyle/>
          <a:p>
            <a:r>
              <a:rPr lang="fr-FR" b="1" dirty="0"/>
              <a:t>Présentation</a:t>
            </a:r>
            <a:r>
              <a:rPr lang="fr-FR" dirty="0"/>
              <a:t> </a:t>
            </a:r>
          </a:p>
        </p:txBody>
      </p:sp>
      <p:sp>
        <p:nvSpPr>
          <p:cNvPr id="3" name="Espace réservé du contenu 2">
            <a:extLst>
              <a:ext uri="{FF2B5EF4-FFF2-40B4-BE49-F238E27FC236}">
                <a16:creationId xmlns:a16="http://schemas.microsoft.com/office/drawing/2014/main" id="{BA149076-54E5-E387-190C-4BA580F287D3}"/>
              </a:ext>
            </a:extLst>
          </p:cNvPr>
          <p:cNvSpPr>
            <a:spLocks noGrp="1"/>
          </p:cNvSpPr>
          <p:nvPr>
            <p:ph idx="1"/>
          </p:nvPr>
        </p:nvSpPr>
        <p:spPr/>
        <p:txBody>
          <a:bodyPr/>
          <a:lstStyle/>
          <a:p>
            <a:pPr marL="0" indent="0">
              <a:buNone/>
            </a:pPr>
            <a:r>
              <a:rPr lang="fr-SN" dirty="0"/>
              <a:t>Avec Word sur votre PC, Mac ou appareil mobile, vous pouvez :</a:t>
            </a:r>
          </a:p>
          <a:p>
            <a:r>
              <a:rPr lang="fr-SN" dirty="0"/>
              <a:t>Créer des documents de toutes pièces ou à partir d’un modèle.</a:t>
            </a:r>
          </a:p>
          <a:p>
            <a:r>
              <a:rPr lang="fr-SN" dirty="0"/>
              <a:t>Ajouter du texte, des images et des vidéos.</a:t>
            </a:r>
          </a:p>
          <a:p>
            <a:r>
              <a:rPr lang="fr-SN" dirty="0"/>
              <a:t>Rechercher une rubrique et trouver des sources fiables.</a:t>
            </a:r>
          </a:p>
          <a:p>
            <a:r>
              <a:rPr lang="fr-SN" dirty="0"/>
              <a:t>Accédez à vos documents à partir de votre ordinateur, tablette ou téléphone avec OneDrive.</a:t>
            </a:r>
          </a:p>
          <a:p>
            <a:r>
              <a:rPr lang="fr-SN" dirty="0"/>
              <a:t>Partagez vos documents et travaillez avec d’autres personnes.</a:t>
            </a:r>
          </a:p>
          <a:p>
            <a:r>
              <a:rPr lang="fr-SN" dirty="0"/>
              <a:t>Effectuer le suivi et la révision des modifications.</a:t>
            </a:r>
          </a:p>
          <a:p>
            <a:endParaRPr lang="fr-FR" dirty="0"/>
          </a:p>
        </p:txBody>
      </p:sp>
    </p:spTree>
    <p:extLst>
      <p:ext uri="{BB962C8B-B14F-4D97-AF65-F5344CB8AC3E}">
        <p14:creationId xmlns:p14="http://schemas.microsoft.com/office/powerpoint/2010/main" val="3393211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205E88-9E5D-EF14-E196-4147A38FDC7C}"/>
              </a:ext>
            </a:extLst>
          </p:cNvPr>
          <p:cNvSpPr>
            <a:spLocks noGrp="1"/>
          </p:cNvSpPr>
          <p:nvPr>
            <p:ph type="title"/>
          </p:nvPr>
        </p:nvSpPr>
        <p:spPr/>
        <p:txBody>
          <a:bodyPr>
            <a:normAutofit/>
          </a:bodyPr>
          <a:lstStyle/>
          <a:p>
            <a:r>
              <a:rPr lang="fr-SN" b="1" dirty="0"/>
              <a:t>Faire pivoter une image ou une forme d’une quantité spécifique</a:t>
            </a:r>
            <a:endParaRPr lang="fr-FR" dirty="0"/>
          </a:p>
        </p:txBody>
      </p:sp>
      <p:sp>
        <p:nvSpPr>
          <p:cNvPr id="3" name="Espace réservé du contenu 2">
            <a:extLst>
              <a:ext uri="{FF2B5EF4-FFF2-40B4-BE49-F238E27FC236}">
                <a16:creationId xmlns:a16="http://schemas.microsoft.com/office/drawing/2014/main" id="{7DBF2B42-4CB0-3C4E-D3D3-9CD5DDFA3C60}"/>
              </a:ext>
            </a:extLst>
          </p:cNvPr>
          <p:cNvSpPr>
            <a:spLocks noGrp="1"/>
          </p:cNvSpPr>
          <p:nvPr>
            <p:ph sz="half" idx="1"/>
          </p:nvPr>
        </p:nvSpPr>
        <p:spPr/>
        <p:txBody>
          <a:bodyPr>
            <a:normAutofit lnSpcReduction="10000"/>
          </a:bodyPr>
          <a:lstStyle/>
          <a:p>
            <a:pPr marL="514350" indent="-514350">
              <a:buFont typeface="+mj-lt"/>
              <a:buAutoNum type="arabicPeriod"/>
            </a:pPr>
            <a:r>
              <a:rPr lang="fr-SN" dirty="0"/>
              <a:t>Sélectionnez l’image ou la forme. Le ruban Format de la </a:t>
            </a:r>
            <a:r>
              <a:rPr lang="fr-SN" b="1" dirty="0"/>
              <a:t>forme ou Format</a:t>
            </a:r>
            <a:r>
              <a:rPr lang="fr-SN" dirty="0"/>
              <a:t> de </a:t>
            </a:r>
            <a:r>
              <a:rPr lang="fr-SN" b="1" dirty="0"/>
              <a:t>l’image s’ouvre</a:t>
            </a:r>
            <a:r>
              <a:rPr lang="fr-SN" dirty="0"/>
              <a:t> alors.</a:t>
            </a:r>
          </a:p>
          <a:p>
            <a:pPr marL="514350" indent="-514350">
              <a:buFont typeface="+mj-lt"/>
              <a:buAutoNum type="arabicPeriod"/>
            </a:pPr>
            <a:r>
              <a:rPr lang="fr-SN" dirty="0"/>
              <a:t>Sélectionnez </a:t>
            </a:r>
            <a:r>
              <a:rPr lang="fr-SN" b="1" dirty="0"/>
              <a:t>Faire pivoter.</a:t>
            </a:r>
            <a:r>
              <a:rPr lang="fr-SN" dirty="0"/>
              <a:t> Utilisez l’une des commandes de rotation de la liste, comme </a:t>
            </a:r>
            <a:r>
              <a:rPr lang="fr-SN" b="1" dirty="0"/>
              <a:t>Retourner </a:t>
            </a:r>
          </a:p>
          <a:p>
            <a:pPr marL="514350" indent="-514350">
              <a:buFont typeface="+mj-lt"/>
              <a:buAutoNum type="arabicPeriod"/>
            </a:pPr>
            <a:r>
              <a:rPr lang="fr-SN" dirty="0"/>
              <a:t>Sélectionnez Plus d’options de rotation et entrez la quantité précise dans la </a:t>
            </a:r>
            <a:r>
              <a:rPr lang="fr-SN" b="1" dirty="0"/>
              <a:t>zone Rotation.</a:t>
            </a:r>
            <a:endParaRPr lang="fr-SN" dirty="0"/>
          </a:p>
          <a:p>
            <a:endParaRPr lang="fr-FR" dirty="0"/>
          </a:p>
        </p:txBody>
      </p:sp>
      <p:pic>
        <p:nvPicPr>
          <p:cNvPr id="6" name="Espace réservé du contenu 5">
            <a:extLst>
              <a:ext uri="{FF2B5EF4-FFF2-40B4-BE49-F238E27FC236}">
                <a16:creationId xmlns:a16="http://schemas.microsoft.com/office/drawing/2014/main" id="{62746CAD-EE26-763D-831A-B9AFFD293BE3}"/>
              </a:ext>
            </a:extLst>
          </p:cNvPr>
          <p:cNvPicPr>
            <a:picLocks noGrp="1" noChangeAspect="1"/>
          </p:cNvPicPr>
          <p:nvPr>
            <p:ph sz="half" idx="2"/>
          </p:nvPr>
        </p:nvPicPr>
        <p:blipFill>
          <a:blip r:embed="rId2"/>
          <a:stretch>
            <a:fillRect/>
          </a:stretch>
        </p:blipFill>
        <p:spPr>
          <a:xfrm>
            <a:off x="6578600" y="2140744"/>
            <a:ext cx="4368800" cy="3721100"/>
          </a:xfrm>
        </p:spPr>
      </p:pic>
    </p:spTree>
    <p:extLst>
      <p:ext uri="{BB962C8B-B14F-4D97-AF65-F5344CB8AC3E}">
        <p14:creationId xmlns:p14="http://schemas.microsoft.com/office/powerpoint/2010/main" val="40987813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7CE031-E766-D415-8B67-8C1DC0261C75}"/>
              </a:ext>
            </a:extLst>
          </p:cNvPr>
          <p:cNvSpPr>
            <a:spLocks noGrp="1"/>
          </p:cNvSpPr>
          <p:nvPr>
            <p:ph type="title"/>
          </p:nvPr>
        </p:nvSpPr>
        <p:spPr/>
        <p:txBody>
          <a:bodyPr/>
          <a:lstStyle/>
          <a:p>
            <a:r>
              <a:rPr lang="fr-SN" b="1" dirty="0"/>
              <a:t>Enregistrer un document</a:t>
            </a:r>
            <a:endParaRPr lang="fr-FR" dirty="0"/>
          </a:p>
        </p:txBody>
      </p:sp>
      <p:sp>
        <p:nvSpPr>
          <p:cNvPr id="3" name="Espace réservé du contenu 2">
            <a:extLst>
              <a:ext uri="{FF2B5EF4-FFF2-40B4-BE49-F238E27FC236}">
                <a16:creationId xmlns:a16="http://schemas.microsoft.com/office/drawing/2014/main" id="{AFD35FE1-DD21-88D6-6B70-31BAFA16BCB9}"/>
              </a:ext>
            </a:extLst>
          </p:cNvPr>
          <p:cNvSpPr>
            <a:spLocks noGrp="1"/>
          </p:cNvSpPr>
          <p:nvPr>
            <p:ph sz="half" idx="1"/>
          </p:nvPr>
        </p:nvSpPr>
        <p:spPr/>
        <p:txBody>
          <a:bodyPr>
            <a:normAutofit fontScale="85000" lnSpcReduction="20000"/>
          </a:bodyPr>
          <a:lstStyle/>
          <a:p>
            <a:pPr marL="514350" indent="-514350">
              <a:buFont typeface="+mj-lt"/>
              <a:buAutoNum type="arabicPeriod"/>
            </a:pPr>
            <a:r>
              <a:rPr lang="fr-SN" dirty="0"/>
              <a:t>Accédez à </a:t>
            </a:r>
            <a:r>
              <a:rPr lang="fr-SN" b="1" dirty="0"/>
              <a:t>Fichier</a:t>
            </a:r>
            <a:r>
              <a:rPr lang="fr-SN" dirty="0"/>
              <a:t> &gt; </a:t>
            </a:r>
            <a:r>
              <a:rPr lang="fr-SN" b="1" dirty="0"/>
              <a:t>Enregistrer sous</a:t>
            </a:r>
            <a:r>
              <a:rPr lang="fr-SN" dirty="0"/>
              <a:t> (ou </a:t>
            </a:r>
            <a:r>
              <a:rPr lang="fr-SN" b="1" dirty="0"/>
              <a:t>Enregistrer une copie</a:t>
            </a:r>
            <a:r>
              <a:rPr lang="fr-SN" dirty="0"/>
              <a:t>).</a:t>
            </a:r>
          </a:p>
          <a:p>
            <a:pPr marL="514350" indent="-514350">
              <a:buFont typeface="+mj-lt"/>
              <a:buAutoNum type="arabicPeriod"/>
            </a:pPr>
            <a:r>
              <a:rPr lang="fr-SN" dirty="0"/>
              <a:t>Sélectionnez </a:t>
            </a:r>
            <a:r>
              <a:rPr lang="fr-SN" b="1" dirty="0"/>
              <a:t>OneDrive</a:t>
            </a:r>
            <a:r>
              <a:rPr lang="fr-SN" dirty="0"/>
              <a:t> pour pouvoir accéder à votre document en tout lieu.</a:t>
            </a:r>
          </a:p>
          <a:p>
            <a:pPr marL="0" indent="0">
              <a:buNone/>
            </a:pPr>
            <a:r>
              <a:rPr lang="fr-SN" dirty="0"/>
              <a:t>Enregistrez les fichiers personnels sur </a:t>
            </a:r>
            <a:r>
              <a:rPr lang="fr-SN" b="1" dirty="0"/>
              <a:t>OneDrive – Personnel</a:t>
            </a:r>
            <a:r>
              <a:rPr lang="fr-SN" dirty="0"/>
              <a:t> et les fichiers de travail sur le site OneDrive ou Microsoft Office SharePoint Online de votre entreprise. Vous pouvez également enregistrer dans un autre emplacement de la liste, comme </a:t>
            </a:r>
            <a:r>
              <a:rPr lang="fr-SN" b="1" dirty="0"/>
              <a:t>Ce PC </a:t>
            </a:r>
            <a:r>
              <a:rPr lang="fr-SN" dirty="0"/>
              <a:t>&gt;</a:t>
            </a:r>
            <a:r>
              <a:rPr lang="fr-SN" b="1" dirty="0"/>
              <a:t> Documents</a:t>
            </a:r>
            <a:r>
              <a:rPr lang="fr-SN" dirty="0"/>
              <a:t>. Ou sélectionnez </a:t>
            </a:r>
            <a:r>
              <a:rPr lang="fr-SN" b="1" dirty="0"/>
              <a:t>Parcourir </a:t>
            </a:r>
            <a:r>
              <a:rPr lang="fr-SN" dirty="0"/>
              <a:t>pour choisir n'importe quel emplacement, y compris le bureau. </a:t>
            </a:r>
          </a:p>
          <a:p>
            <a:endParaRPr lang="fr-FR" dirty="0"/>
          </a:p>
        </p:txBody>
      </p:sp>
      <p:pic>
        <p:nvPicPr>
          <p:cNvPr id="6" name="Espace réservé du contenu 5">
            <a:extLst>
              <a:ext uri="{FF2B5EF4-FFF2-40B4-BE49-F238E27FC236}">
                <a16:creationId xmlns:a16="http://schemas.microsoft.com/office/drawing/2014/main" id="{9595DFBF-17B3-0AED-2BFC-573EBFBFFC4F}"/>
              </a:ext>
            </a:extLst>
          </p:cNvPr>
          <p:cNvPicPr>
            <a:picLocks noGrp="1" noChangeAspect="1"/>
          </p:cNvPicPr>
          <p:nvPr>
            <p:ph sz="half" idx="2"/>
          </p:nvPr>
        </p:nvPicPr>
        <p:blipFill>
          <a:blip r:embed="rId2"/>
          <a:stretch>
            <a:fillRect/>
          </a:stretch>
        </p:blipFill>
        <p:spPr>
          <a:xfrm>
            <a:off x="6740744" y="1825625"/>
            <a:ext cx="4044512" cy="4351338"/>
          </a:xfrm>
        </p:spPr>
      </p:pic>
    </p:spTree>
    <p:extLst>
      <p:ext uri="{BB962C8B-B14F-4D97-AF65-F5344CB8AC3E}">
        <p14:creationId xmlns:p14="http://schemas.microsoft.com/office/powerpoint/2010/main" val="30736839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28F7E7-6B5A-F10A-B245-F32357A81068}"/>
              </a:ext>
            </a:extLst>
          </p:cNvPr>
          <p:cNvSpPr>
            <a:spLocks noGrp="1"/>
          </p:cNvSpPr>
          <p:nvPr>
            <p:ph type="title"/>
          </p:nvPr>
        </p:nvSpPr>
        <p:spPr/>
        <p:txBody>
          <a:bodyPr/>
          <a:lstStyle/>
          <a:p>
            <a:r>
              <a:rPr lang="fr-SN" b="1" dirty="0"/>
              <a:t>Convertir ou enregistrer au format PDF</a:t>
            </a:r>
            <a:endParaRPr lang="fr-FR" dirty="0"/>
          </a:p>
        </p:txBody>
      </p:sp>
      <p:sp>
        <p:nvSpPr>
          <p:cNvPr id="3" name="Espace réservé du contenu 2">
            <a:extLst>
              <a:ext uri="{FF2B5EF4-FFF2-40B4-BE49-F238E27FC236}">
                <a16:creationId xmlns:a16="http://schemas.microsoft.com/office/drawing/2014/main" id="{BB18F80C-81DD-C317-67AB-6B4DE6980F09}"/>
              </a:ext>
            </a:extLst>
          </p:cNvPr>
          <p:cNvSpPr>
            <a:spLocks noGrp="1"/>
          </p:cNvSpPr>
          <p:nvPr>
            <p:ph sz="half" idx="1"/>
          </p:nvPr>
        </p:nvSpPr>
        <p:spPr/>
        <p:txBody>
          <a:bodyPr/>
          <a:lstStyle/>
          <a:p>
            <a:r>
              <a:rPr lang="fr-SN" dirty="0"/>
              <a:t>Allez à </a:t>
            </a:r>
            <a:r>
              <a:rPr lang="fr-SN" b="1" dirty="0"/>
              <a:t>Exporter et</a:t>
            </a:r>
            <a:r>
              <a:rPr lang="fr-SN" dirty="0"/>
              <a:t>&gt; </a:t>
            </a:r>
            <a:r>
              <a:rPr lang="fr-SN" b="1" dirty="0"/>
              <a:t>Créer un document PDF/XPS</a:t>
            </a:r>
            <a:r>
              <a:rPr lang="fr-SN" dirty="0"/>
              <a:t> &gt;</a:t>
            </a:r>
            <a:r>
              <a:rPr lang="fr-SN" b="1" dirty="0"/>
              <a:t>Créer PDF/XPS.</a:t>
            </a:r>
            <a:endParaRPr lang="fr-SN" dirty="0"/>
          </a:p>
          <a:p>
            <a:r>
              <a:rPr lang="fr-SN" dirty="0"/>
              <a:t>Sélectionnez l’emplacement où vous souhaitez enregistrer votre document, par exemple, OneDrive.</a:t>
            </a:r>
          </a:p>
          <a:p>
            <a:r>
              <a:rPr lang="fr-SN" dirty="0"/>
              <a:t>Cochez </a:t>
            </a:r>
            <a:r>
              <a:rPr lang="fr-SN" b="1" dirty="0"/>
              <a:t>Options...</a:t>
            </a:r>
            <a:r>
              <a:rPr lang="fr-SN" dirty="0"/>
              <a:t> pour modifier les propriétés.</a:t>
            </a:r>
          </a:p>
          <a:p>
            <a:r>
              <a:rPr lang="fr-SN" dirty="0"/>
              <a:t>Sélectionnez </a:t>
            </a:r>
            <a:r>
              <a:rPr lang="fr-SN" b="1" dirty="0"/>
              <a:t>Publier</a:t>
            </a:r>
            <a:r>
              <a:rPr lang="fr-SN" dirty="0"/>
              <a:t>.</a:t>
            </a:r>
          </a:p>
        </p:txBody>
      </p:sp>
      <p:sp>
        <p:nvSpPr>
          <p:cNvPr id="4" name="Espace réservé du contenu 3">
            <a:extLst>
              <a:ext uri="{FF2B5EF4-FFF2-40B4-BE49-F238E27FC236}">
                <a16:creationId xmlns:a16="http://schemas.microsoft.com/office/drawing/2014/main" id="{327E7B0C-0F22-A04C-B2C8-8C0CBAB97490}"/>
              </a:ext>
            </a:extLst>
          </p:cNvPr>
          <p:cNvSpPr>
            <a:spLocks noGrp="1"/>
          </p:cNvSpPr>
          <p:nvPr>
            <p:ph sz="half" idx="2"/>
          </p:nvPr>
        </p:nvSpPr>
        <p:spPr/>
        <p:txBody>
          <a:bodyPr/>
          <a:lstStyle/>
          <a:p>
            <a:endParaRPr lang="fr-FR"/>
          </a:p>
        </p:txBody>
      </p:sp>
    </p:spTree>
    <p:extLst>
      <p:ext uri="{BB962C8B-B14F-4D97-AF65-F5344CB8AC3E}">
        <p14:creationId xmlns:p14="http://schemas.microsoft.com/office/powerpoint/2010/main" val="145314290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505F985-D318-03BE-28E6-BEF1F9EBBA55}"/>
              </a:ext>
            </a:extLst>
          </p:cNvPr>
          <p:cNvSpPr>
            <a:spLocks noGrp="1"/>
          </p:cNvSpPr>
          <p:nvPr>
            <p:ph type="title"/>
          </p:nvPr>
        </p:nvSpPr>
        <p:spPr/>
        <p:txBody>
          <a:bodyPr/>
          <a:lstStyle/>
          <a:p>
            <a:r>
              <a:rPr lang="fr-SN" b="1" dirty="0"/>
              <a:t>Modifier un PDF</a:t>
            </a:r>
            <a:endParaRPr lang="fr-FR" dirty="0"/>
          </a:p>
        </p:txBody>
      </p:sp>
      <p:sp>
        <p:nvSpPr>
          <p:cNvPr id="5" name="Espace réservé du contenu 4">
            <a:extLst>
              <a:ext uri="{FF2B5EF4-FFF2-40B4-BE49-F238E27FC236}">
                <a16:creationId xmlns:a16="http://schemas.microsoft.com/office/drawing/2014/main" id="{35E60925-7BCC-F7EA-A508-749AD561A5D4}"/>
              </a:ext>
            </a:extLst>
          </p:cNvPr>
          <p:cNvSpPr>
            <a:spLocks noGrp="1"/>
          </p:cNvSpPr>
          <p:nvPr>
            <p:ph idx="1"/>
          </p:nvPr>
        </p:nvSpPr>
        <p:spPr/>
        <p:txBody>
          <a:bodyPr/>
          <a:lstStyle/>
          <a:p>
            <a:r>
              <a:rPr lang="fr-SN" dirty="0"/>
              <a:t>Pour modifier un fichier PDF, ouvrez-le simplement dans Word. Cette possibilité fonctionne mieux avec des PDF contenant essentiellement du texte. Les FICHIERS PDF de chapitres de livres ou quelque chose qui ressemble à un livre d’un copieur ne seront pas mis en forme correctement dans Word. </a:t>
            </a:r>
            <a:endParaRPr lang="fr-FR" dirty="0"/>
          </a:p>
        </p:txBody>
      </p:sp>
    </p:spTree>
    <p:extLst>
      <p:ext uri="{BB962C8B-B14F-4D97-AF65-F5344CB8AC3E}">
        <p14:creationId xmlns:p14="http://schemas.microsoft.com/office/powerpoint/2010/main" val="1361752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502EE2-14FD-F591-1A69-2A9B6367722C}"/>
              </a:ext>
            </a:extLst>
          </p:cNvPr>
          <p:cNvSpPr>
            <a:spLocks noGrp="1"/>
          </p:cNvSpPr>
          <p:nvPr>
            <p:ph type="title"/>
          </p:nvPr>
        </p:nvSpPr>
        <p:spPr/>
        <p:txBody>
          <a:bodyPr/>
          <a:lstStyle/>
          <a:p>
            <a:r>
              <a:rPr lang="fr-SN" b="1" dirty="0"/>
              <a:t>Modifier un PDF</a:t>
            </a:r>
            <a:endParaRPr lang="fr-FR" dirty="0"/>
          </a:p>
        </p:txBody>
      </p:sp>
      <p:sp>
        <p:nvSpPr>
          <p:cNvPr id="3" name="Espace réservé du contenu 2">
            <a:extLst>
              <a:ext uri="{FF2B5EF4-FFF2-40B4-BE49-F238E27FC236}">
                <a16:creationId xmlns:a16="http://schemas.microsoft.com/office/drawing/2014/main" id="{89BAC6C4-91DD-ED14-F74F-0CE474E7191B}"/>
              </a:ext>
            </a:extLst>
          </p:cNvPr>
          <p:cNvSpPr>
            <a:spLocks noGrp="1"/>
          </p:cNvSpPr>
          <p:nvPr>
            <p:ph idx="1"/>
          </p:nvPr>
        </p:nvSpPr>
        <p:spPr/>
        <p:txBody>
          <a:bodyPr/>
          <a:lstStyle/>
          <a:p>
            <a:r>
              <a:rPr lang="fr-SN" dirty="0"/>
              <a:t>Accédez à </a:t>
            </a:r>
            <a:r>
              <a:rPr lang="fr-SN" b="1" dirty="0"/>
              <a:t>Fichier</a:t>
            </a:r>
            <a:r>
              <a:rPr lang="fr-SN" dirty="0"/>
              <a:t> &gt; </a:t>
            </a:r>
            <a:r>
              <a:rPr lang="fr-SN" b="1" dirty="0"/>
              <a:t>Ouvrir</a:t>
            </a:r>
            <a:r>
              <a:rPr lang="fr-SN" dirty="0"/>
              <a:t>.</a:t>
            </a:r>
          </a:p>
          <a:p>
            <a:r>
              <a:rPr lang="fr-SN" dirty="0"/>
              <a:t>Recherchez le fichier PDF et ouvrez-le (vous devrez peut-être sélectionner </a:t>
            </a:r>
            <a:r>
              <a:rPr lang="fr-SN" b="1" dirty="0"/>
              <a:t>Parcourir</a:t>
            </a:r>
            <a:r>
              <a:rPr lang="fr-SN" dirty="0"/>
              <a:t> et rechercher le fichier PDF dans un dossier).</a:t>
            </a:r>
          </a:p>
          <a:p>
            <a:r>
              <a:rPr lang="fr-SN" dirty="0"/>
              <a:t>Word indique qu’il va créer une copie du fichier PDF et convertir son contenu en un format que Word peut afficher. Le fichier PDF d’origine ne sera pas du tout modifié. Sélectionner </a:t>
            </a:r>
            <a:r>
              <a:rPr lang="fr-SN" b="1" dirty="0"/>
              <a:t>OK</a:t>
            </a:r>
            <a:r>
              <a:rPr lang="fr-SN" dirty="0"/>
              <a:t>. </a:t>
            </a:r>
          </a:p>
          <a:p>
            <a:r>
              <a:rPr lang="fr-SN" dirty="0"/>
              <a:t>Après vos modifications, vous l’enregistrez en tant que document Word ou PDF. Dans le menu déroulant </a:t>
            </a:r>
            <a:r>
              <a:rPr lang="fr-SN" b="1" dirty="0"/>
              <a:t>Enregistrer </a:t>
            </a:r>
            <a:r>
              <a:rPr lang="fr-SN" dirty="0"/>
              <a:t>, choisissez lequel dans le menu déroulant </a:t>
            </a:r>
            <a:r>
              <a:rPr lang="fr-SN" b="1" dirty="0"/>
              <a:t>Enregistrer en tant que</a:t>
            </a:r>
            <a:r>
              <a:rPr lang="fr-SN" dirty="0"/>
              <a:t>, puis sélectionnez </a:t>
            </a:r>
            <a:r>
              <a:rPr lang="fr-SN" b="1" dirty="0"/>
              <a:t>OK</a:t>
            </a:r>
            <a:r>
              <a:rPr lang="fr-SN" dirty="0"/>
              <a:t>. </a:t>
            </a:r>
          </a:p>
          <a:p>
            <a:pPr marL="0" indent="0">
              <a:buNone/>
            </a:pPr>
            <a:endParaRPr lang="fr-FR" dirty="0"/>
          </a:p>
        </p:txBody>
      </p:sp>
    </p:spTree>
    <p:extLst>
      <p:ext uri="{BB962C8B-B14F-4D97-AF65-F5344CB8AC3E}">
        <p14:creationId xmlns:p14="http://schemas.microsoft.com/office/powerpoint/2010/main" val="28554957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6A642D-8922-BF2A-8435-B096783BAC18}"/>
              </a:ext>
            </a:extLst>
          </p:cNvPr>
          <p:cNvSpPr>
            <a:spLocks noGrp="1"/>
          </p:cNvSpPr>
          <p:nvPr>
            <p:ph type="title"/>
          </p:nvPr>
        </p:nvSpPr>
        <p:spPr/>
        <p:txBody>
          <a:bodyPr/>
          <a:lstStyle/>
          <a:p>
            <a:r>
              <a:rPr lang="fr-SN" b="1" dirty="0"/>
              <a:t>Enregistrer un document</a:t>
            </a:r>
            <a:endParaRPr lang="fr-FR" dirty="0"/>
          </a:p>
        </p:txBody>
      </p:sp>
      <p:sp>
        <p:nvSpPr>
          <p:cNvPr id="3" name="Espace réservé du contenu 2">
            <a:extLst>
              <a:ext uri="{FF2B5EF4-FFF2-40B4-BE49-F238E27FC236}">
                <a16:creationId xmlns:a16="http://schemas.microsoft.com/office/drawing/2014/main" id="{CCD15216-7524-7B2E-BBC4-02AA1D5AB3CD}"/>
              </a:ext>
            </a:extLst>
          </p:cNvPr>
          <p:cNvSpPr>
            <a:spLocks noGrp="1"/>
          </p:cNvSpPr>
          <p:nvPr>
            <p:ph sz="half" idx="1"/>
          </p:nvPr>
        </p:nvSpPr>
        <p:spPr/>
        <p:txBody>
          <a:bodyPr/>
          <a:lstStyle/>
          <a:p>
            <a:pPr marL="514350" indent="-514350">
              <a:buFont typeface="+mj-lt"/>
              <a:buAutoNum type="arabicPeriod" startAt="3"/>
            </a:pPr>
            <a:r>
              <a:rPr lang="fr-SN" dirty="0"/>
              <a:t>Entrez un nom et sélectionnez </a:t>
            </a:r>
            <a:r>
              <a:rPr lang="fr-SN" b="1" dirty="0"/>
              <a:t>Enregistrer</a:t>
            </a:r>
            <a:r>
              <a:rPr lang="fr-SN" dirty="0"/>
              <a:t>.</a:t>
            </a:r>
          </a:p>
          <a:p>
            <a:pPr marL="0" indent="0">
              <a:buNone/>
            </a:pPr>
            <a:r>
              <a:rPr lang="fr-SN" b="1" dirty="0"/>
              <a:t>Remarque : </a:t>
            </a:r>
            <a:r>
              <a:rPr lang="fr-SN" dirty="0"/>
              <a:t>Lorsque le document est stocké dans OneDrive, Word enregistrez automatiquement les modifications.</a:t>
            </a:r>
          </a:p>
          <a:p>
            <a:endParaRPr lang="fr-FR" dirty="0"/>
          </a:p>
        </p:txBody>
      </p:sp>
      <p:pic>
        <p:nvPicPr>
          <p:cNvPr id="6" name="Espace réservé du contenu 5">
            <a:extLst>
              <a:ext uri="{FF2B5EF4-FFF2-40B4-BE49-F238E27FC236}">
                <a16:creationId xmlns:a16="http://schemas.microsoft.com/office/drawing/2014/main" id="{C6D2FC04-C166-C3A0-D910-BB2D10EA7C79}"/>
              </a:ext>
            </a:extLst>
          </p:cNvPr>
          <p:cNvPicPr>
            <a:picLocks noGrp="1" noChangeAspect="1"/>
          </p:cNvPicPr>
          <p:nvPr>
            <p:ph sz="half" idx="2"/>
          </p:nvPr>
        </p:nvPicPr>
        <p:blipFill>
          <a:blip r:embed="rId2"/>
          <a:stretch>
            <a:fillRect/>
          </a:stretch>
        </p:blipFill>
        <p:spPr>
          <a:xfrm>
            <a:off x="6740744" y="1825625"/>
            <a:ext cx="4044512" cy="4351338"/>
          </a:xfrm>
        </p:spPr>
      </p:pic>
    </p:spTree>
    <p:extLst>
      <p:ext uri="{BB962C8B-B14F-4D97-AF65-F5344CB8AC3E}">
        <p14:creationId xmlns:p14="http://schemas.microsoft.com/office/powerpoint/2010/main" val="3712888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31614374-2D4E-BE39-598F-FB95D63B2D0E}"/>
              </a:ext>
            </a:extLst>
          </p:cNvPr>
          <p:cNvSpPr>
            <a:spLocks noGrp="1"/>
          </p:cNvSpPr>
          <p:nvPr>
            <p:ph type="title"/>
          </p:nvPr>
        </p:nvSpPr>
        <p:spPr/>
        <p:txBody>
          <a:bodyPr/>
          <a:lstStyle/>
          <a:p>
            <a:r>
              <a:rPr lang="fr-SN" b="1" dirty="0"/>
              <a:t>Imprimer votre document</a:t>
            </a:r>
            <a:endParaRPr lang="fr-FR" dirty="0"/>
          </a:p>
        </p:txBody>
      </p:sp>
      <p:sp>
        <p:nvSpPr>
          <p:cNvPr id="6" name="Espace réservé du contenu 5">
            <a:extLst>
              <a:ext uri="{FF2B5EF4-FFF2-40B4-BE49-F238E27FC236}">
                <a16:creationId xmlns:a16="http://schemas.microsoft.com/office/drawing/2014/main" id="{79B847B7-F401-168C-5857-48D62C787B83}"/>
              </a:ext>
            </a:extLst>
          </p:cNvPr>
          <p:cNvSpPr>
            <a:spLocks noGrp="1"/>
          </p:cNvSpPr>
          <p:nvPr>
            <p:ph idx="1"/>
          </p:nvPr>
        </p:nvSpPr>
        <p:spPr/>
        <p:txBody>
          <a:bodyPr/>
          <a:lstStyle/>
          <a:p>
            <a:r>
              <a:rPr lang="fr-SN" dirty="0"/>
              <a:t>L’impression et l’aperçu avant impression se déroulent au même endroit : accédez à </a:t>
            </a:r>
            <a:r>
              <a:rPr lang="fr-SN" b="1" dirty="0"/>
              <a:t>Fichier</a:t>
            </a:r>
            <a:r>
              <a:rPr lang="fr-SN" dirty="0"/>
              <a:t> &gt; </a:t>
            </a:r>
            <a:r>
              <a:rPr lang="fr-SN" b="1" dirty="0"/>
              <a:t>Imprimer</a:t>
            </a:r>
            <a:r>
              <a:rPr lang="fr-SN" dirty="0"/>
              <a:t>.</a:t>
            </a:r>
          </a:p>
          <a:p>
            <a:pPr marL="514350" indent="-514350">
              <a:buFont typeface="+mj-lt"/>
              <a:buAutoNum type="arabicPeriod"/>
            </a:pPr>
            <a:r>
              <a:rPr lang="fr-SN" dirty="0"/>
              <a:t>Sélectionnez </a:t>
            </a:r>
            <a:r>
              <a:rPr lang="fr-SN" b="1" dirty="0"/>
              <a:t>Fichier</a:t>
            </a:r>
            <a:r>
              <a:rPr lang="fr-SN" dirty="0"/>
              <a:t> &gt; </a:t>
            </a:r>
            <a:r>
              <a:rPr lang="fr-SN" b="1" dirty="0"/>
              <a:t>Imprimer</a:t>
            </a:r>
            <a:r>
              <a:rPr lang="fr-SN" dirty="0"/>
              <a:t>. À droite, vous disposez d’un aperçu de votre document. À gauche, vous avez accès au bouton </a:t>
            </a:r>
            <a:r>
              <a:rPr lang="fr-SN" b="1" dirty="0"/>
              <a:t>Imprimer</a:t>
            </a:r>
            <a:r>
              <a:rPr lang="fr-SN" dirty="0"/>
              <a:t> et aux </a:t>
            </a:r>
            <a:r>
              <a:rPr lang="fr-SN" b="1" dirty="0"/>
              <a:t>Paramètres</a:t>
            </a:r>
            <a:r>
              <a:rPr lang="fr-SN" dirty="0"/>
              <a:t> configurables.</a:t>
            </a:r>
          </a:p>
          <a:p>
            <a:pPr marL="514350" indent="-514350">
              <a:buFont typeface="+mj-lt"/>
              <a:buAutoNum type="arabicPeriod"/>
            </a:pPr>
            <a:r>
              <a:rPr lang="fr-SN" dirty="0"/>
              <a:t>Pour afficher chaque page, cliquez sur la flèche située en bas de l’aperçu, et si le texte est trop petit, utilisez le curseur de zoom pour l’agrandir.</a:t>
            </a:r>
          </a:p>
          <a:p>
            <a:endParaRPr lang="fr-FR" dirty="0"/>
          </a:p>
        </p:txBody>
      </p:sp>
    </p:spTree>
    <p:extLst>
      <p:ext uri="{BB962C8B-B14F-4D97-AF65-F5344CB8AC3E}">
        <p14:creationId xmlns:p14="http://schemas.microsoft.com/office/powerpoint/2010/main" val="5850089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3F5AAE-7BAB-DE6A-921D-2A8518757AAA}"/>
              </a:ext>
            </a:extLst>
          </p:cNvPr>
          <p:cNvSpPr>
            <a:spLocks noGrp="1"/>
          </p:cNvSpPr>
          <p:nvPr>
            <p:ph type="title"/>
          </p:nvPr>
        </p:nvSpPr>
        <p:spPr/>
        <p:txBody>
          <a:bodyPr/>
          <a:lstStyle/>
          <a:p>
            <a:r>
              <a:rPr lang="fr-SN" b="1" dirty="0"/>
              <a:t>Imprimer votre document</a:t>
            </a:r>
            <a:endParaRPr lang="fr-FR" dirty="0"/>
          </a:p>
        </p:txBody>
      </p:sp>
      <p:sp>
        <p:nvSpPr>
          <p:cNvPr id="3" name="Espace réservé du contenu 2">
            <a:extLst>
              <a:ext uri="{FF2B5EF4-FFF2-40B4-BE49-F238E27FC236}">
                <a16:creationId xmlns:a16="http://schemas.microsoft.com/office/drawing/2014/main" id="{0707A594-0233-A07C-7C04-DAB61C7920A9}"/>
              </a:ext>
            </a:extLst>
          </p:cNvPr>
          <p:cNvSpPr>
            <a:spLocks noGrp="1"/>
          </p:cNvSpPr>
          <p:nvPr>
            <p:ph idx="1"/>
          </p:nvPr>
        </p:nvSpPr>
        <p:spPr/>
        <p:txBody>
          <a:bodyPr/>
          <a:lstStyle/>
          <a:p>
            <a:pPr marL="514350" indent="-514350">
              <a:buFont typeface="+mj-lt"/>
              <a:buAutoNum type="arabicPeriod" startAt="3"/>
            </a:pPr>
            <a:r>
              <a:rPr lang="fr-SN" dirty="0"/>
              <a:t>Choisissez le nombre de copies souhaitées, puis sélectionnez l’imprimante à utiliser.</a:t>
            </a:r>
          </a:p>
          <a:p>
            <a:pPr marL="514350" indent="-514350">
              <a:buFont typeface="+mj-lt"/>
              <a:buAutoNum type="arabicPeriod" startAt="3"/>
            </a:pPr>
            <a:r>
              <a:rPr lang="fr-SN" dirty="0"/>
              <a:t>Parcourez les </a:t>
            </a:r>
            <a:r>
              <a:rPr lang="fr-SN" b="1" dirty="0"/>
              <a:t>Paramètres</a:t>
            </a:r>
            <a:r>
              <a:rPr lang="fr-SN" dirty="0"/>
              <a:t> pour imprimer recto-verso, modifier l’orientation du papier, etc. Ces fonctions vont varier en fonction des capacités de votre imprimante.</a:t>
            </a:r>
          </a:p>
          <a:p>
            <a:pPr marL="0" indent="0">
              <a:buNone/>
            </a:pPr>
            <a:endParaRPr lang="fr-SN" dirty="0"/>
          </a:p>
          <a:p>
            <a:pPr marL="0" indent="0">
              <a:buNone/>
            </a:pPr>
            <a:r>
              <a:rPr lang="fr-SN" b="1" dirty="0"/>
              <a:t>Remarque : </a:t>
            </a:r>
            <a:r>
              <a:rPr lang="fr-SN" dirty="0"/>
              <a:t>Pour certains paramètres, comme l’impression en couleur ou en noir et blanc, sélectionnez </a:t>
            </a:r>
            <a:r>
              <a:rPr lang="fr-SN" b="1" dirty="0"/>
              <a:t>Propriétés de l’imprimante</a:t>
            </a:r>
            <a:r>
              <a:rPr lang="fr-SN" dirty="0"/>
              <a:t>.</a:t>
            </a:r>
          </a:p>
          <a:p>
            <a:pPr marL="514350" indent="-514350">
              <a:buFont typeface="+mj-lt"/>
              <a:buAutoNum type="arabicPeriod" startAt="5"/>
            </a:pPr>
            <a:r>
              <a:rPr lang="fr-SN" dirty="0"/>
              <a:t>Lorsque vous êtes prêt, sélectionnez </a:t>
            </a:r>
            <a:r>
              <a:rPr lang="fr-SN" b="1" dirty="0"/>
              <a:t>Imprimer</a:t>
            </a:r>
            <a:r>
              <a:rPr lang="fr-SN" dirty="0"/>
              <a:t>.</a:t>
            </a:r>
          </a:p>
          <a:p>
            <a:endParaRPr lang="fr-FR" dirty="0"/>
          </a:p>
        </p:txBody>
      </p:sp>
    </p:spTree>
    <p:extLst>
      <p:ext uri="{BB962C8B-B14F-4D97-AF65-F5344CB8AC3E}">
        <p14:creationId xmlns:p14="http://schemas.microsoft.com/office/powerpoint/2010/main" val="3946019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FB6406-F46E-6A90-EF35-F2B23A30CF8D}"/>
              </a:ext>
            </a:extLst>
          </p:cNvPr>
          <p:cNvSpPr>
            <a:spLocks noGrp="1"/>
          </p:cNvSpPr>
          <p:nvPr>
            <p:ph type="title"/>
          </p:nvPr>
        </p:nvSpPr>
        <p:spPr/>
        <p:txBody>
          <a:bodyPr/>
          <a:lstStyle/>
          <a:p>
            <a:r>
              <a:rPr lang="fr-SN" b="1" dirty="0"/>
              <a:t>Créer un document</a:t>
            </a:r>
            <a:r>
              <a:rPr lang="fr-SN" dirty="0"/>
              <a:t> </a:t>
            </a:r>
            <a:endParaRPr lang="fr-FR" dirty="0"/>
          </a:p>
        </p:txBody>
      </p:sp>
      <p:sp>
        <p:nvSpPr>
          <p:cNvPr id="3" name="Espace réservé du contenu 2">
            <a:extLst>
              <a:ext uri="{FF2B5EF4-FFF2-40B4-BE49-F238E27FC236}">
                <a16:creationId xmlns:a16="http://schemas.microsoft.com/office/drawing/2014/main" id="{D7A993A9-C993-0745-4722-C181BF41AFA5}"/>
              </a:ext>
            </a:extLst>
          </p:cNvPr>
          <p:cNvSpPr>
            <a:spLocks noGrp="1"/>
          </p:cNvSpPr>
          <p:nvPr>
            <p:ph sz="half" idx="1"/>
          </p:nvPr>
        </p:nvSpPr>
        <p:spPr/>
        <p:txBody>
          <a:bodyPr/>
          <a:lstStyle/>
          <a:p>
            <a:r>
              <a:rPr lang="fr-SN" dirty="0"/>
              <a:t>Sous l’onglet </a:t>
            </a:r>
            <a:r>
              <a:rPr lang="fr-SN" b="1" dirty="0"/>
              <a:t>Fichier</a:t>
            </a:r>
            <a:r>
              <a:rPr lang="fr-SN" dirty="0"/>
              <a:t>, cliquez sur </a:t>
            </a:r>
            <a:r>
              <a:rPr lang="fr-SN" b="1" dirty="0"/>
              <a:t>Nouveau</a:t>
            </a:r>
            <a:r>
              <a:rPr lang="fr-SN" dirty="0"/>
              <a:t>. </a:t>
            </a:r>
          </a:p>
          <a:p>
            <a:r>
              <a:rPr lang="fr-SN" dirty="0"/>
              <a:t>Dans la zone </a:t>
            </a:r>
            <a:r>
              <a:rPr lang="fr-SN" b="1" dirty="0"/>
              <a:t>Rechercher des modèles en ligne</a:t>
            </a:r>
            <a:r>
              <a:rPr lang="fr-SN" dirty="0"/>
              <a:t>, tapez le type de document que vous souhaitez créer et appuyez sur Entrée.</a:t>
            </a:r>
          </a:p>
          <a:p>
            <a:endParaRPr lang="fr-FR" dirty="0"/>
          </a:p>
        </p:txBody>
      </p:sp>
      <p:pic>
        <p:nvPicPr>
          <p:cNvPr id="6" name="Espace réservé du contenu 5">
            <a:extLst>
              <a:ext uri="{FF2B5EF4-FFF2-40B4-BE49-F238E27FC236}">
                <a16:creationId xmlns:a16="http://schemas.microsoft.com/office/drawing/2014/main" id="{C7783D0F-2873-CAB9-5D6C-4E527CD6A82C}"/>
              </a:ext>
            </a:extLst>
          </p:cNvPr>
          <p:cNvPicPr>
            <a:picLocks noGrp="1" noChangeAspect="1"/>
          </p:cNvPicPr>
          <p:nvPr>
            <p:ph sz="half" idx="2"/>
          </p:nvPr>
        </p:nvPicPr>
        <p:blipFill>
          <a:blip r:embed="rId2"/>
          <a:stretch>
            <a:fillRect/>
          </a:stretch>
        </p:blipFill>
        <p:spPr>
          <a:xfrm>
            <a:off x="6448779" y="1418492"/>
            <a:ext cx="4706217" cy="3822517"/>
          </a:xfrm>
        </p:spPr>
      </p:pic>
    </p:spTree>
    <p:extLst>
      <p:ext uri="{BB962C8B-B14F-4D97-AF65-F5344CB8AC3E}">
        <p14:creationId xmlns:p14="http://schemas.microsoft.com/office/powerpoint/2010/main" val="270875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E3195AB8-BA62-27C2-D41E-5B7D832A6B62}"/>
              </a:ext>
            </a:extLst>
          </p:cNvPr>
          <p:cNvSpPr>
            <a:spLocks noGrp="1"/>
          </p:cNvSpPr>
          <p:nvPr>
            <p:ph type="title"/>
          </p:nvPr>
        </p:nvSpPr>
        <p:spPr/>
        <p:txBody>
          <a:bodyPr/>
          <a:lstStyle/>
          <a:p>
            <a:r>
              <a:rPr lang="fr-SN" b="1" dirty="0"/>
              <a:t>Conseil </a:t>
            </a:r>
            <a:endParaRPr lang="fr-FR" dirty="0"/>
          </a:p>
        </p:txBody>
      </p:sp>
      <p:sp>
        <p:nvSpPr>
          <p:cNvPr id="6" name="Espace réservé du contenu 5">
            <a:extLst>
              <a:ext uri="{FF2B5EF4-FFF2-40B4-BE49-F238E27FC236}">
                <a16:creationId xmlns:a16="http://schemas.microsoft.com/office/drawing/2014/main" id="{920F0935-3037-BDAB-3630-3695E8D9D135}"/>
              </a:ext>
            </a:extLst>
          </p:cNvPr>
          <p:cNvSpPr>
            <a:spLocks noGrp="1"/>
          </p:cNvSpPr>
          <p:nvPr>
            <p:ph idx="1"/>
          </p:nvPr>
        </p:nvSpPr>
        <p:spPr/>
        <p:txBody>
          <a:bodyPr/>
          <a:lstStyle/>
          <a:p>
            <a:r>
              <a:rPr lang="fr-SN" dirty="0"/>
              <a:t>Pour démarrer à partir de zéro, sélectionnez </a:t>
            </a:r>
            <a:r>
              <a:rPr lang="fr-SN" b="1" dirty="0"/>
              <a:t>Document vierge</a:t>
            </a:r>
            <a:r>
              <a:rPr lang="fr-SN" dirty="0"/>
              <a:t>. Ou, pour vous entrainer à utiliser les fonctionnalités de Word, essayez un guide d’apprentissage comme </a:t>
            </a:r>
            <a:r>
              <a:rPr lang="fr-SN" b="1" dirty="0"/>
              <a:t>Bienvenue dans Word</a:t>
            </a:r>
            <a:r>
              <a:rPr lang="fr-SN" dirty="0"/>
              <a:t>, </a:t>
            </a:r>
            <a:r>
              <a:rPr lang="fr-SN" b="1" dirty="0"/>
              <a:t>Insérer votre première table des matières</a:t>
            </a:r>
            <a:r>
              <a:rPr lang="fr-SN" dirty="0"/>
              <a:t> et bien plus encore.</a:t>
            </a:r>
            <a:endParaRPr lang="fr-FR" dirty="0"/>
          </a:p>
        </p:txBody>
      </p:sp>
    </p:spTree>
    <p:extLst>
      <p:ext uri="{BB962C8B-B14F-4D97-AF65-F5344CB8AC3E}">
        <p14:creationId xmlns:p14="http://schemas.microsoft.com/office/powerpoint/2010/main" val="54581041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TotalTime>
  <Words>3834</Words>
  <Application>Microsoft Macintosh PowerPoint</Application>
  <PresentationFormat>Grand écran</PresentationFormat>
  <Paragraphs>298</Paragraphs>
  <Slides>77</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77</vt:i4>
      </vt:variant>
    </vt:vector>
  </HeadingPairs>
  <TitlesOfParts>
    <vt:vector size="81" baseType="lpstr">
      <vt:lpstr>Arial</vt:lpstr>
      <vt:lpstr>Calibri</vt:lpstr>
      <vt:lpstr>Calibri Light</vt:lpstr>
      <vt:lpstr>Thème Office</vt:lpstr>
      <vt:lpstr>Microsoft Word</vt:lpstr>
      <vt:lpstr>Créer un document</vt:lpstr>
      <vt:lpstr>Présentation</vt:lpstr>
      <vt:lpstr>Conseil</vt:lpstr>
      <vt:lpstr>Rechercher un modèle</vt:lpstr>
      <vt:lpstr>Créer un document</vt:lpstr>
      <vt:lpstr>Présentation </vt:lpstr>
      <vt:lpstr>Créer un document </vt:lpstr>
      <vt:lpstr>Conseil </vt:lpstr>
      <vt:lpstr>Ajouter du texte et le mettre en forme</vt:lpstr>
      <vt:lpstr>Ajouter des images, des formes, des graphiques SmartArt, un graphique, etc.</vt:lpstr>
      <vt:lpstr>Remarque </vt:lpstr>
      <vt:lpstr>Ajouter des images, des formes, des graphiques SmartArt, un graphique, etc.</vt:lpstr>
      <vt:lpstr>Enregistrer un document OneDrive </vt:lpstr>
      <vt:lpstr>Enregistrer un document sur OneDrive</vt:lpstr>
      <vt:lpstr>Présentation PowerPoint</vt:lpstr>
      <vt:lpstr>Créer et modifier</vt:lpstr>
      <vt:lpstr>Utiliser des styles</vt:lpstr>
      <vt:lpstr>Appliquer des thèmes</vt:lpstr>
      <vt:lpstr>Vérifier l’orthographe et la grammaire</vt:lpstr>
      <vt:lpstr>Rechercher et remplacer du texte</vt:lpstr>
      <vt:lpstr>Collaborer dans Word</vt:lpstr>
      <vt:lpstr>Partager un document</vt:lpstr>
      <vt:lpstr>Partager un document</vt:lpstr>
      <vt:lpstr>Modifier un document en collaboration</vt:lpstr>
      <vt:lpstr>Effectuer le suivi et la révision des modifications</vt:lpstr>
      <vt:lpstr>Ajouter et modifier du texte</vt:lpstr>
      <vt:lpstr>Remplacer du texte</vt:lpstr>
      <vt:lpstr>Mettre en forme du texte</vt:lpstr>
      <vt:lpstr>Copier la mise en forme</vt:lpstr>
      <vt:lpstr>Rechercher et remplacer un texte</vt:lpstr>
      <vt:lpstr>Vérifiez la grammaire, l’orthographe, etc. </vt:lpstr>
      <vt:lpstr>Vérifiez la grammaire, l’orthographe, etc. </vt:lpstr>
      <vt:lpstr>Présentation PowerPoint</vt:lpstr>
      <vt:lpstr>Remarque </vt:lpstr>
      <vt:lpstr>Afficher les statistiques</vt:lpstr>
      <vt:lpstr>Afficher les statistiques</vt:lpstr>
      <vt:lpstr>Insérer des liens hypertexte</vt:lpstr>
      <vt:lpstr>Insérer des liens hypertexte</vt:lpstr>
      <vt:lpstr>Suivre des liens lors d’une modification</vt:lpstr>
      <vt:lpstr>Supprimer des liens hypertexte</vt:lpstr>
      <vt:lpstr>Conseil</vt:lpstr>
      <vt:lpstr>Changer les marges</vt:lpstr>
      <vt:lpstr>Changer les marges</vt:lpstr>
      <vt:lpstr>Créer des colonnes de bulletin</vt:lpstr>
      <vt:lpstr>Transformer une partie de votre document en colonnes </vt:lpstr>
      <vt:lpstr>Modifier l’orientation de page en Paysage ou Portrait</vt:lpstr>
      <vt:lpstr>Modifier une partie d’un document en mode paysage</vt:lpstr>
      <vt:lpstr>Modifier une partie d’un document en mode paysage</vt:lpstr>
      <vt:lpstr>Modifier une partie d’un document en mode paysage</vt:lpstr>
      <vt:lpstr>Ajouter une bordure à une page</vt:lpstr>
      <vt:lpstr>Ajouter une bordure à une page</vt:lpstr>
      <vt:lpstr>Ajouter une bordure à une page</vt:lpstr>
      <vt:lpstr>Insérer un en-tête ou un pied de page</vt:lpstr>
      <vt:lpstr>Insérer un en-tête ou un pied de page</vt:lpstr>
      <vt:lpstr>Insérer des numéros de page</vt:lpstr>
      <vt:lpstr>Insérer un saut de page</vt:lpstr>
      <vt:lpstr>Insérer un tableau</vt:lpstr>
      <vt:lpstr>Insérer un tableau</vt:lpstr>
      <vt:lpstr>Insérer des images</vt:lpstr>
      <vt:lpstr>Présentation PowerPoint</vt:lpstr>
      <vt:lpstr>Insérer des icônes</vt:lpstr>
      <vt:lpstr>Insérer un objet WordArt</vt:lpstr>
      <vt:lpstr>Modifier la couleur</vt:lpstr>
      <vt:lpstr>Présentation PowerPoint</vt:lpstr>
      <vt:lpstr>Choisir un effet de texte </vt:lpstr>
      <vt:lpstr>Insérer un filigrane</vt:lpstr>
      <vt:lpstr>Afficher la règle</vt:lpstr>
      <vt:lpstr>Faire pivoter une image ou une forme</vt:lpstr>
      <vt:lpstr>Faire pivoter une image ou une forme d’une quantité spécifique</vt:lpstr>
      <vt:lpstr>Enregistrer un document</vt:lpstr>
      <vt:lpstr>Convertir ou enregistrer au format PDF</vt:lpstr>
      <vt:lpstr>Modifier un PDF</vt:lpstr>
      <vt:lpstr>Modifier un PDF</vt:lpstr>
      <vt:lpstr>Enregistrer un document</vt:lpstr>
      <vt:lpstr>Imprimer votre document</vt:lpstr>
      <vt:lpstr>Imprimer votre document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Word</dc:title>
  <dc:creator>Microsoft Office User</dc:creator>
  <cp:lastModifiedBy>Microsoft Office User</cp:lastModifiedBy>
  <cp:revision>189</cp:revision>
  <dcterms:created xsi:type="dcterms:W3CDTF">2022-07-01T12:25:00Z</dcterms:created>
  <dcterms:modified xsi:type="dcterms:W3CDTF">2022-07-01T14:39:37Z</dcterms:modified>
</cp:coreProperties>
</file>