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7" roundtripDataSignature="AMtx7mhc9bkzXG4yH7Mo/0PF4FkJwSEd2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slide" Target="slides/slide60.xml"/><Relationship Id="rId63" Type="http://schemas.openxmlformats.org/officeDocument/2006/relationships/slide" Target="slides/slide59.xml"/><Relationship Id="rId22" Type="http://schemas.openxmlformats.org/officeDocument/2006/relationships/slide" Target="slides/slide18.xml"/><Relationship Id="rId66" Type="http://schemas.openxmlformats.org/officeDocument/2006/relationships/slide" Target="slides/slide62.xml"/><Relationship Id="rId21" Type="http://schemas.openxmlformats.org/officeDocument/2006/relationships/slide" Target="slides/slide17.xml"/><Relationship Id="rId65" Type="http://schemas.openxmlformats.org/officeDocument/2006/relationships/slide" Target="slides/slide61.xml"/><Relationship Id="rId24" Type="http://schemas.openxmlformats.org/officeDocument/2006/relationships/slide" Target="slides/slide20.xml"/><Relationship Id="rId23" Type="http://schemas.openxmlformats.org/officeDocument/2006/relationships/slide" Target="slides/slide19.xml"/><Relationship Id="rId67" Type="http://customschemas.google.com/relationships/presentationmetadata" Target="metadata"/><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SN"/>
              <a:t>Document </a:t>
            </a:r>
            <a:r>
              <a:rPr lang="fr-SN"/>
              <a:t>très</a:t>
            </a:r>
            <a:r>
              <a:rPr lang="fr-SN"/>
              <a:t> </a:t>
            </a:r>
            <a:r>
              <a:rPr lang="fr-SN"/>
              <a:t>intéressant:je</a:t>
            </a:r>
            <a:r>
              <a:rPr lang="fr-SN"/>
              <a:t> </a:t>
            </a:r>
            <a:r>
              <a:rPr lang="fr-SN"/>
              <a:t>suggère</a:t>
            </a:r>
            <a:r>
              <a:rPr lang="fr-SN"/>
              <a:t> </a:t>
            </a:r>
            <a:r>
              <a:rPr lang="fr-SN"/>
              <a:t>néanmoins</a:t>
            </a:r>
            <a:r>
              <a:rPr lang="fr-SN"/>
              <a:t> de clarifier á l’entame :</a:t>
            </a:r>
            <a:endParaRPr/>
          </a:p>
          <a:p>
            <a:pPr indent="-298450" lvl="0" marL="457200" rtl="0" algn="l">
              <a:spcBef>
                <a:spcPts val="0"/>
              </a:spcBef>
              <a:spcAft>
                <a:spcPts val="0"/>
              </a:spcAft>
              <a:buSzPts val="1100"/>
              <a:buChar char="●"/>
            </a:pPr>
            <a:r>
              <a:rPr lang="fr-SN"/>
              <a:t>clarifier </a:t>
            </a:r>
            <a:r>
              <a:rPr lang="fr-SN"/>
              <a:t>à l'entame</a:t>
            </a:r>
            <a:r>
              <a:rPr lang="fr-SN"/>
              <a:t> les objectifs de formation:c’est juste par exemple </a:t>
            </a:r>
            <a:r>
              <a:rPr lang="fr-SN"/>
              <a:t>ajouter</a:t>
            </a:r>
            <a:r>
              <a:rPr lang="fr-SN"/>
              <a:t> A la fin de ce module sur Excel,vous devez </a:t>
            </a:r>
            <a:r>
              <a:rPr lang="fr-SN"/>
              <a:t>être</a:t>
            </a:r>
            <a:r>
              <a:rPr lang="fr-SN"/>
              <a:t> en mesure de:.....</a:t>
            </a:r>
            <a:endParaRPr/>
          </a:p>
          <a:p>
            <a:pPr indent="-298450" lvl="0" marL="457200" rtl="0" algn="l">
              <a:spcBef>
                <a:spcPts val="0"/>
              </a:spcBef>
              <a:spcAft>
                <a:spcPts val="0"/>
              </a:spcAft>
              <a:buSzPts val="1100"/>
              <a:buChar char="●"/>
            </a:pPr>
            <a:r>
              <a:rPr lang="fr-SN"/>
              <a:t>Apres je trouve qu’il est important de structurer(ou sequencer) le document par exemple en identifiant et en signalisant les parties par exemple en distingant les les parties suivantes:</a:t>
            </a:r>
            <a:endParaRPr/>
          </a:p>
          <a:p>
            <a:pPr indent="-298450" lvl="0" marL="457200" rtl="0" algn="l">
              <a:spcBef>
                <a:spcPts val="0"/>
              </a:spcBef>
              <a:spcAft>
                <a:spcPts val="0"/>
              </a:spcAft>
              <a:buSzPts val="1100"/>
              <a:buAutoNum type="arabicPeriod"/>
            </a:pPr>
            <a:r>
              <a:rPr lang="fr-SN"/>
              <a:t>INTRODUCTION(dans lequel par exemple on definira en une phrase c’est quoi Powerpoint et on presentera les objectifs de la formation en disant en fin de ce module l’apprenant devra etre capable de….)</a:t>
            </a:r>
            <a:endParaRPr/>
          </a:p>
          <a:p>
            <a:pPr indent="-298450" lvl="0" marL="457200" rtl="0" algn="l">
              <a:spcBef>
                <a:spcPts val="0"/>
              </a:spcBef>
              <a:spcAft>
                <a:spcPts val="0"/>
              </a:spcAft>
              <a:buSzPts val="1100"/>
              <a:buAutoNum type="arabicPeriod"/>
            </a:pPr>
            <a:r>
              <a:rPr lang="fr-SN"/>
              <a:t>PRESENTATION (2.1 INTERFACE GRAPHIQUE….2.2 MENU DEMARRAGE…2.3 BARRE DE MENU ETC….)</a:t>
            </a:r>
            <a:endParaRPr/>
          </a:p>
          <a:p>
            <a:pPr indent="-298450" lvl="0" marL="457200" rtl="0" algn="l">
              <a:spcBef>
                <a:spcPts val="0"/>
              </a:spcBef>
              <a:spcAft>
                <a:spcPts val="0"/>
              </a:spcAft>
              <a:buSzPts val="1100"/>
              <a:buAutoNum type="arabicPeriod"/>
            </a:pPr>
            <a:r>
              <a:rPr lang="fr-SN"/>
              <a:t>MAINTENANT PRATIQUONS UN PEU(3.1 CREER DES PRESENTATIONS…3.2 PREPARONS L’INTERFACE…ETC)</a:t>
            </a:r>
            <a:endParaRPr/>
          </a:p>
          <a:p>
            <a:pPr indent="-298450" lvl="0" marL="457200" rtl="0" algn="l">
              <a:spcBef>
                <a:spcPts val="0"/>
              </a:spcBef>
              <a:spcAft>
                <a:spcPts val="0"/>
              </a:spcAft>
              <a:buSzPts val="1100"/>
              <a:buChar char="●"/>
            </a:pPr>
            <a:r>
              <a:rPr lang="fr-SN"/>
              <a:t>Apres veiller à ce que le cheminement soit coherent et progressif</a:t>
            </a:r>
            <a:endParaRPr/>
          </a:p>
          <a:p>
            <a:pPr indent="-298450" lvl="0" marL="457200" rtl="0" algn="l">
              <a:spcBef>
                <a:spcPts val="0"/>
              </a:spcBef>
              <a:spcAft>
                <a:spcPts val="0"/>
              </a:spcAft>
              <a:buSzPts val="1100"/>
              <a:buChar char="●"/>
            </a:pPr>
            <a:r>
              <a:rPr lang="fr-SN"/>
              <a:t>Des bulles ou fenetres ou juste sous -partie ASTUCES serait bien</a:t>
            </a:r>
            <a:endParaRPr/>
          </a:p>
          <a:p>
            <a:pPr indent="-298450" lvl="0" marL="457200" rtl="0" algn="l">
              <a:spcBef>
                <a:spcPts val="0"/>
              </a:spcBef>
              <a:spcAft>
                <a:spcPts val="0"/>
              </a:spcAft>
              <a:buSzPts val="1100"/>
              <a:buChar char="●"/>
            </a:pPr>
            <a:r>
              <a:rPr lang="fr-SN"/>
              <a:t>peut etre avec autant de pages ne serait pas utile de prevoir une table matiere(juste une question).Au risque de se perdre…d’ou encore l’importance de la structuration…</a:t>
            </a:r>
            <a:endParaRPr/>
          </a:p>
          <a:p>
            <a:pPr indent="-298450" lvl="0" marL="457200" rtl="0" algn="l">
              <a:spcBef>
                <a:spcPts val="0"/>
              </a:spcBef>
              <a:spcAft>
                <a:spcPts val="0"/>
              </a:spcAft>
              <a:buSzPts val="1100"/>
              <a:buChar char="●"/>
            </a:pPr>
            <a:r>
              <a:rPr lang="fr-SN"/>
              <a:t>Enfin </a:t>
            </a:r>
            <a:r>
              <a:rPr lang="fr-SN"/>
              <a:t>insérer</a:t>
            </a:r>
            <a:r>
              <a:rPr lang="fr-SN"/>
              <a:t> les </a:t>
            </a:r>
            <a:r>
              <a:rPr lang="fr-SN"/>
              <a:t>éléments</a:t>
            </a:r>
            <a:r>
              <a:rPr lang="fr-SN"/>
              <a:t> d’identification du document(nom de la mission:Mission </a:t>
            </a:r>
            <a:r>
              <a:rPr lang="fr-SN"/>
              <a:t>d'élaboration</a:t>
            </a:r>
            <a:r>
              <a:rPr lang="fr-SN"/>
              <a:t> et de digitalisation de modules de formation TIC et TICE 2022)</a:t>
            </a:r>
            <a:endParaRPr/>
          </a:p>
          <a:p>
            <a:pPr indent="-298450" lvl="0" marL="457200" rtl="0" algn="l">
              <a:spcBef>
                <a:spcPts val="0"/>
              </a:spcBef>
              <a:spcAft>
                <a:spcPts val="0"/>
              </a:spcAft>
              <a:buSzPts val="1100"/>
              <a:buChar char="●"/>
            </a:pPr>
            <a:r>
              <a:rPr lang="fr-SN"/>
              <a:t>Donnez parfois des exemples ou des illustratives adaptees la situation de la cible(l’enseignant ou le directeur d’ecole)...Si possible biensur</a:t>
            </a:r>
            <a:endParaRPr/>
          </a:p>
          <a:p>
            <a:pPr indent="-298450" lvl="0" marL="457200" rtl="0" algn="l">
              <a:spcBef>
                <a:spcPts val="0"/>
              </a:spcBef>
              <a:spcAft>
                <a:spcPts val="0"/>
              </a:spcAft>
              <a:buSzPts val="1100"/>
              <a:buChar char="●"/>
            </a:pPr>
            <a:r>
              <a:rPr lang="fr-SN"/>
              <a:t>Pour le design je me fie à ton gout(je te fais confiance)</a:t>
            </a:r>
            <a:endParaRPr/>
          </a:p>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4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4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4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4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4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5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5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5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p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5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5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5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5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5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p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5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p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6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6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6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1" name="Shape 11"/>
        <p:cNvGrpSpPr/>
        <p:nvPr/>
      </p:nvGrpSpPr>
      <p:grpSpPr>
        <a:xfrm>
          <a:off x="0" y="0"/>
          <a:ext cx="0" cy="0"/>
          <a:chOff x="0" y="0"/>
          <a:chExt cx="0" cy="0"/>
        </a:xfrm>
      </p:grpSpPr>
      <p:sp>
        <p:nvSpPr>
          <p:cNvPr id="12" name="Google Shape;12;p6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6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 name="Google Shape;14;p6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6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6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68" name="Shape 68"/>
        <p:cNvGrpSpPr/>
        <p:nvPr/>
      </p:nvGrpSpPr>
      <p:grpSpPr>
        <a:xfrm>
          <a:off x="0" y="0"/>
          <a:ext cx="0" cy="0"/>
          <a:chOff x="0" y="0"/>
          <a:chExt cx="0" cy="0"/>
        </a:xfrm>
      </p:grpSpPr>
      <p:sp>
        <p:nvSpPr>
          <p:cNvPr id="69" name="Google Shape;69;p7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7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7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7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7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74" name="Shape 74"/>
        <p:cNvGrpSpPr/>
        <p:nvPr/>
      </p:nvGrpSpPr>
      <p:grpSpPr>
        <a:xfrm>
          <a:off x="0" y="0"/>
          <a:ext cx="0" cy="0"/>
          <a:chOff x="0" y="0"/>
          <a:chExt cx="0" cy="0"/>
        </a:xfrm>
      </p:grpSpPr>
      <p:sp>
        <p:nvSpPr>
          <p:cNvPr id="75" name="Google Shape;75;p7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7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7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7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7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7" name="Shape 17"/>
        <p:cNvGrpSpPr/>
        <p:nvPr/>
      </p:nvGrpSpPr>
      <p:grpSpPr>
        <a:xfrm>
          <a:off x="0" y="0"/>
          <a:ext cx="0" cy="0"/>
          <a:chOff x="0" y="0"/>
          <a:chExt cx="0" cy="0"/>
        </a:xfrm>
      </p:grpSpPr>
      <p:sp>
        <p:nvSpPr>
          <p:cNvPr id="18" name="Google Shape;18;p6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6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6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 name="Google Shape;21;p6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6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6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24" name="Shape 24"/>
        <p:cNvGrpSpPr/>
        <p:nvPr/>
      </p:nvGrpSpPr>
      <p:grpSpPr>
        <a:xfrm>
          <a:off x="0" y="0"/>
          <a:ext cx="0" cy="0"/>
          <a:chOff x="0" y="0"/>
          <a:chExt cx="0" cy="0"/>
        </a:xfrm>
      </p:grpSpPr>
      <p:sp>
        <p:nvSpPr>
          <p:cNvPr id="25" name="Google Shape;25;p6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6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6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28" name="Shape 28"/>
        <p:cNvGrpSpPr/>
        <p:nvPr/>
      </p:nvGrpSpPr>
      <p:grpSpPr>
        <a:xfrm>
          <a:off x="0" y="0"/>
          <a:ext cx="0" cy="0"/>
          <a:chOff x="0" y="0"/>
          <a:chExt cx="0" cy="0"/>
        </a:xfrm>
      </p:grpSpPr>
      <p:sp>
        <p:nvSpPr>
          <p:cNvPr id="29" name="Google Shape;29;p6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6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1" name="Google Shape;31;p6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6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3" name="Google Shape;33;p6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 name="Google Shape;34;p6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6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37" name="Shape 37"/>
        <p:cNvGrpSpPr/>
        <p:nvPr/>
      </p:nvGrpSpPr>
      <p:grpSpPr>
        <a:xfrm>
          <a:off x="0" y="0"/>
          <a:ext cx="0" cy="0"/>
          <a:chOff x="0" y="0"/>
          <a:chExt cx="0" cy="0"/>
        </a:xfrm>
      </p:grpSpPr>
      <p:sp>
        <p:nvSpPr>
          <p:cNvPr id="38" name="Google Shape;38;p6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6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40" name="Google Shape;40;p6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6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6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43" name="Shape 43"/>
        <p:cNvGrpSpPr/>
        <p:nvPr/>
      </p:nvGrpSpPr>
      <p:grpSpPr>
        <a:xfrm>
          <a:off x="0" y="0"/>
          <a:ext cx="0" cy="0"/>
          <a:chOff x="0" y="0"/>
          <a:chExt cx="0" cy="0"/>
        </a:xfrm>
      </p:grpSpPr>
      <p:sp>
        <p:nvSpPr>
          <p:cNvPr id="44" name="Google Shape;44;p6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6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6" name="Google Shape;46;p6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6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6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49" name="Shape 49"/>
        <p:cNvGrpSpPr/>
        <p:nvPr/>
      </p:nvGrpSpPr>
      <p:grpSpPr>
        <a:xfrm>
          <a:off x="0" y="0"/>
          <a:ext cx="0" cy="0"/>
          <a:chOff x="0" y="0"/>
          <a:chExt cx="0" cy="0"/>
        </a:xfrm>
      </p:grpSpPr>
      <p:sp>
        <p:nvSpPr>
          <p:cNvPr id="50" name="Google Shape;50;p7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7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7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54" name="Shape 54"/>
        <p:cNvGrpSpPr/>
        <p:nvPr/>
      </p:nvGrpSpPr>
      <p:grpSpPr>
        <a:xfrm>
          <a:off x="0" y="0"/>
          <a:ext cx="0" cy="0"/>
          <a:chOff x="0" y="0"/>
          <a:chExt cx="0" cy="0"/>
        </a:xfrm>
      </p:grpSpPr>
      <p:sp>
        <p:nvSpPr>
          <p:cNvPr id="55" name="Google Shape;55;p7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71"/>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71"/>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7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7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7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61" name="Shape 61"/>
        <p:cNvGrpSpPr/>
        <p:nvPr/>
      </p:nvGrpSpPr>
      <p:grpSpPr>
        <a:xfrm>
          <a:off x="0" y="0"/>
          <a:ext cx="0" cy="0"/>
          <a:chOff x="0" y="0"/>
          <a:chExt cx="0" cy="0"/>
        </a:xfrm>
      </p:grpSpPr>
      <p:sp>
        <p:nvSpPr>
          <p:cNvPr id="62" name="Google Shape;62;p7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72"/>
          <p:cNvSpPr/>
          <p:nvPr>
            <p:ph idx="2" type="pic"/>
          </p:nvPr>
        </p:nvSpPr>
        <p:spPr>
          <a:xfrm>
            <a:off x="5183188" y="987425"/>
            <a:ext cx="6172200" cy="4873625"/>
          </a:xfrm>
          <a:prstGeom prst="rect">
            <a:avLst/>
          </a:prstGeom>
          <a:noFill/>
          <a:ln>
            <a:noFill/>
          </a:ln>
        </p:spPr>
      </p:sp>
      <p:sp>
        <p:nvSpPr>
          <p:cNvPr id="64" name="Google Shape;64;p72"/>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7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7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7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6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6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6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6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6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S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7.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2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2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2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2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2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2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3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2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36.png"/><Relationship Id="rId4" Type="http://schemas.openxmlformats.org/officeDocument/2006/relationships/image" Target="../media/image3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3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title"/>
          </p:nvPr>
        </p:nvSpPr>
        <p:spPr>
          <a:xfrm>
            <a:off x="967154" y="2540793"/>
            <a:ext cx="2925667" cy="132556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fr-SN"/>
              <a:t>Microsoft </a:t>
            </a:r>
            <a:br>
              <a:rPr b="1" lang="fr-SN"/>
            </a:br>
            <a:r>
              <a:rPr b="1" lang="fr-SN"/>
              <a:t>PowerPoint</a:t>
            </a:r>
            <a:br>
              <a:rPr b="1" lang="fr-SN"/>
            </a:br>
            <a:endParaRPr/>
          </a:p>
        </p:txBody>
      </p:sp>
      <p:pic>
        <p:nvPicPr>
          <p:cNvPr id="85" name="Google Shape;85;p1"/>
          <p:cNvPicPr preferRelativeResize="0"/>
          <p:nvPr>
            <p:ph idx="1" type="body"/>
          </p:nvPr>
        </p:nvPicPr>
        <p:blipFill rotWithShape="1">
          <a:blip r:embed="rId3">
            <a:alphaModFix/>
          </a:blip>
          <a:srcRect b="0" l="0" r="0" t="0"/>
          <a:stretch/>
        </p:blipFill>
        <p:spPr>
          <a:xfrm>
            <a:off x="3763867" y="1027906"/>
            <a:ext cx="7735712" cy="43513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Ajouter et mettre en forme du texte</a:t>
            </a:r>
            <a:endParaRPr/>
          </a:p>
        </p:txBody>
      </p:sp>
      <p:sp>
        <p:nvSpPr>
          <p:cNvPr id="143" name="Google Shape;143;p1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85000" lnSpcReduction="10000"/>
          </a:bodyPr>
          <a:lstStyle/>
          <a:p>
            <a:pPr indent="-514350" lvl="0" marL="514350" rtl="0" algn="l">
              <a:lnSpc>
                <a:spcPct val="90000"/>
              </a:lnSpc>
              <a:spcBef>
                <a:spcPts val="0"/>
              </a:spcBef>
              <a:spcAft>
                <a:spcPts val="0"/>
              </a:spcAft>
              <a:buClr>
                <a:schemeClr val="dk1"/>
              </a:buClr>
              <a:buSzPct val="100000"/>
              <a:buFont typeface="Calibri"/>
              <a:buAutoNum type="arabicPeriod"/>
            </a:pPr>
            <a:r>
              <a:rPr lang="fr-SN"/>
              <a:t>Placez le curseur à l’intérieur d’une zone de texte, puis tapez du texte.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le texte, puis sélectionnez une ou plusieurs options dans la </a:t>
            </a:r>
            <a:r>
              <a:rPr b="1" lang="fr-SN"/>
              <a:t>section </a:t>
            </a:r>
            <a:r>
              <a:rPr lang="fr-SN"/>
              <a:t>Police de l’onglet Accueil, par exemple, </a:t>
            </a:r>
            <a:r>
              <a:rPr b="1" lang="fr-SN"/>
              <a:t>Police, </a:t>
            </a:r>
            <a:r>
              <a:rPr lang="fr-SN"/>
              <a:t>Augmenter la taille de la </a:t>
            </a:r>
            <a:r>
              <a:rPr b="1" lang="fr-SN"/>
              <a:t>police, </a:t>
            </a:r>
            <a:r>
              <a:rPr lang="fr-SN"/>
              <a:t>Réduire la taille de la </a:t>
            </a:r>
            <a:r>
              <a:rPr b="1" lang="fr-SN"/>
              <a:t>police, Gras, Italique, Souligné, </a:t>
            </a:r>
            <a:r>
              <a:rPr lang="fr-SN"/>
              <a:t>etc.</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Pour créer des listes à puces ou numérotées, sélectionnez le texte, puis l’option </a:t>
            </a:r>
            <a:r>
              <a:rPr b="1" lang="fr-SN"/>
              <a:t>Puces</a:t>
            </a:r>
            <a:r>
              <a:rPr lang="fr-SN"/>
              <a:t> ou </a:t>
            </a:r>
            <a:r>
              <a:rPr b="1" lang="fr-SN"/>
              <a:t>Numérotation</a:t>
            </a:r>
            <a:r>
              <a:rPr lang="fr-SN"/>
              <a:t>.</a:t>
            </a:r>
            <a:endParaRPr/>
          </a:p>
          <a:p>
            <a:pPr indent="0" lvl="0" marL="0" rtl="0" algn="l">
              <a:lnSpc>
                <a:spcPct val="90000"/>
              </a:lnSpc>
              <a:spcBef>
                <a:spcPts val="1000"/>
              </a:spcBef>
              <a:spcAft>
                <a:spcPts val="0"/>
              </a:spcAft>
              <a:buClr>
                <a:schemeClr val="dk1"/>
              </a:buClr>
              <a:buSzPct val="100000"/>
              <a:buNone/>
            </a:pPr>
            <a:r>
              <a:t/>
            </a:r>
            <a:endParaRPr/>
          </a:p>
        </p:txBody>
      </p:sp>
      <p:pic>
        <p:nvPicPr>
          <p:cNvPr id="144" name="Google Shape;144;p10"/>
          <p:cNvPicPr preferRelativeResize="0"/>
          <p:nvPr>
            <p:ph idx="2" type="body"/>
          </p:nvPr>
        </p:nvPicPr>
        <p:blipFill rotWithShape="1">
          <a:blip r:embed="rId3">
            <a:alphaModFix/>
          </a:blip>
          <a:srcRect b="0" l="0" r="0" t="0"/>
          <a:stretch/>
        </p:blipFill>
        <p:spPr>
          <a:xfrm>
            <a:off x="6172200" y="2333653"/>
            <a:ext cx="5181600" cy="333528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Ajouter une image, une forme et bien plus encore</a:t>
            </a:r>
            <a:endParaRPr/>
          </a:p>
        </p:txBody>
      </p:sp>
      <p:sp>
        <p:nvSpPr>
          <p:cNvPr id="150" name="Google Shape;150;p1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Sous </a:t>
            </a:r>
            <a:r>
              <a:rPr b="1" lang="fr-SN"/>
              <a:t>l’onglet</a:t>
            </a:r>
            <a:r>
              <a:rPr lang="fr-SN"/>
              <a:t> Insertion</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Pour ajouter une image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Dans la section </a:t>
            </a:r>
            <a:r>
              <a:rPr b="1" lang="fr-SN"/>
              <a:t>Images, </a:t>
            </a:r>
            <a:r>
              <a:rPr lang="fr-SN"/>
              <a:t>sélectionnez </a:t>
            </a:r>
            <a:r>
              <a:rPr b="1" lang="fr-SN"/>
              <a:t>Images.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Dans le menu </a:t>
            </a:r>
            <a:r>
              <a:rPr b="1" lang="fr-SN"/>
              <a:t>Insérer une image à partir</a:t>
            </a:r>
            <a:r>
              <a:rPr lang="fr-SN"/>
              <a:t> de, sélectionnez la source de votre choix.</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Recherchez l’image de votre choix, sélectionnez-la, puis sélectionnez </a:t>
            </a:r>
            <a:r>
              <a:rPr b="1" lang="fr-SN"/>
              <a:t>Insérer.</a:t>
            </a:r>
            <a:endParaRPr/>
          </a:p>
          <a:p>
            <a:pPr indent="0" lvl="0" marL="0" rtl="0" algn="l">
              <a:lnSpc>
                <a:spcPct val="90000"/>
              </a:lnSpc>
              <a:spcBef>
                <a:spcPts val="1000"/>
              </a:spcBef>
              <a:spcAft>
                <a:spcPts val="0"/>
              </a:spcAft>
              <a:buClr>
                <a:schemeClr val="dk1"/>
              </a:buClr>
              <a:buSzPts val="2800"/>
              <a:buNone/>
            </a:pPr>
            <a:r>
              <a:t/>
            </a:r>
            <a:endParaRPr/>
          </a:p>
        </p:txBody>
      </p:sp>
      <p:sp>
        <p:nvSpPr>
          <p:cNvPr id="151" name="Google Shape;151;p1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lnSpcReduction="10000"/>
          </a:bodyPr>
          <a:lstStyle/>
          <a:p>
            <a:pPr indent="-514350" lvl="0" marL="514350" rtl="0" algn="l">
              <a:lnSpc>
                <a:spcPct val="90000"/>
              </a:lnSpc>
              <a:spcBef>
                <a:spcPts val="0"/>
              </a:spcBef>
              <a:spcAft>
                <a:spcPts val="0"/>
              </a:spcAft>
              <a:buClr>
                <a:schemeClr val="dk1"/>
              </a:buClr>
              <a:buSzPts val="2800"/>
              <a:buFont typeface="Calibri"/>
              <a:buAutoNum type="arabicPeriod" startAt="6"/>
            </a:pPr>
            <a:r>
              <a:rPr lang="fr-SN"/>
              <a:t>Pour ajouter des illustrations :</a:t>
            </a:r>
            <a:endParaRPr/>
          </a:p>
          <a:p>
            <a:pPr indent="-228600" lvl="0" marL="228600" rtl="0" algn="l">
              <a:lnSpc>
                <a:spcPct val="90000"/>
              </a:lnSpc>
              <a:spcBef>
                <a:spcPts val="1000"/>
              </a:spcBef>
              <a:spcAft>
                <a:spcPts val="0"/>
              </a:spcAft>
              <a:buClr>
                <a:schemeClr val="dk1"/>
              </a:buClr>
              <a:buSzPts val="2800"/>
              <a:buChar char="•"/>
            </a:pPr>
            <a:r>
              <a:rPr lang="fr-SN"/>
              <a:t>Dans la </a:t>
            </a:r>
            <a:r>
              <a:rPr b="1" lang="fr-SN"/>
              <a:t>section Illustrations, </a:t>
            </a:r>
            <a:r>
              <a:rPr lang="fr-SN"/>
              <a:t>sélectionnez </a:t>
            </a:r>
            <a:r>
              <a:rPr b="1" lang="fr-SN"/>
              <a:t>Formes, Icônes, Modèles 3D, SmartArt </a:t>
            </a:r>
            <a:r>
              <a:rPr lang="fr-SN"/>
              <a:t>ou </a:t>
            </a:r>
            <a:r>
              <a:rPr b="1" lang="fr-SN"/>
              <a:t>Graphique.</a:t>
            </a:r>
            <a:endParaRPr/>
          </a:p>
          <a:p>
            <a:pPr indent="-228600" lvl="0" marL="228600" rtl="0" algn="l">
              <a:lnSpc>
                <a:spcPct val="90000"/>
              </a:lnSpc>
              <a:spcBef>
                <a:spcPts val="1000"/>
              </a:spcBef>
              <a:spcAft>
                <a:spcPts val="0"/>
              </a:spcAft>
              <a:buClr>
                <a:schemeClr val="dk1"/>
              </a:buClr>
              <a:buSzPts val="2800"/>
              <a:buChar char="•"/>
            </a:pPr>
            <a:r>
              <a:rPr lang="fr-SN"/>
              <a:t>Dans la boîte de dialogue qui s’ouvre lorsque vous cliquez sur l’un des types d’illustrations, sélectionnez l’élément de votre choix et suivez les invites pour l’insérer.</a:t>
            </a:r>
            <a:endParaRPr/>
          </a:p>
          <a:p>
            <a:pPr indent="0" lvl="0" marL="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12"/>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Enregistrer dans PowerPoint</a:t>
            </a:r>
            <a:endParaRPr/>
          </a:p>
        </p:txBody>
      </p:sp>
      <p:sp>
        <p:nvSpPr>
          <p:cNvPr id="157" name="Google Shape;157;p1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fr-SN"/>
              <a:t>Enregistrer une présentation sur OneDrive </a:t>
            </a:r>
            <a:endParaRPr/>
          </a:p>
        </p:txBody>
      </p:sp>
      <p:sp>
        <p:nvSpPr>
          <p:cNvPr id="158" name="Google Shape;158;p1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Lorsque vous enregistrez vos fichiers dans le cloud, vous pouvez les partager et collaborer dessus avec d’autres personnes, et y accéder en tout lieu, sur votre ordinateur, tablette ou téléphone.</a:t>
            </a:r>
            <a:endParaRPr/>
          </a:p>
          <a:p>
            <a:pPr indent="-50800" lvl="0" marL="228600" rtl="0" algn="l">
              <a:lnSpc>
                <a:spcPct val="90000"/>
              </a:lnSpc>
              <a:spcBef>
                <a:spcPts val="1000"/>
              </a:spcBef>
              <a:spcAft>
                <a:spcPts val="0"/>
              </a:spcAft>
              <a:buClr>
                <a:schemeClr val="dk1"/>
              </a:buClr>
              <a:buSzPts val="2800"/>
              <a:buNone/>
            </a:pPr>
            <a:r>
              <a:t/>
            </a:r>
            <a:endParaRPr/>
          </a:p>
        </p:txBody>
      </p:sp>
      <p:sp>
        <p:nvSpPr>
          <p:cNvPr id="159" name="Google Shape;159;p1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p>
            <a:pPr indent="-457200" lvl="0" marL="457200" rtl="0" algn="l">
              <a:lnSpc>
                <a:spcPct val="90000"/>
              </a:lnSpc>
              <a:spcBef>
                <a:spcPts val="0"/>
              </a:spcBef>
              <a:spcAft>
                <a:spcPts val="0"/>
              </a:spcAft>
              <a:buClr>
                <a:schemeClr val="dk1"/>
              </a:buClr>
              <a:buSzPts val="2000"/>
              <a:buFont typeface="Calibri"/>
              <a:buAutoNum type="arabicPeriod"/>
            </a:pPr>
            <a:r>
              <a:rPr b="0" lang="fr-SN" sz="2000"/>
              <a:t>Sélectionnez Fichier &gt; Enregistrer sous.</a:t>
            </a:r>
            <a:endParaRPr b="0" sz="2000"/>
          </a:p>
        </p:txBody>
      </p:sp>
      <p:pic>
        <p:nvPicPr>
          <p:cNvPr id="160" name="Google Shape;160;p12"/>
          <p:cNvPicPr preferRelativeResize="0"/>
          <p:nvPr>
            <p:ph idx="4" type="body"/>
          </p:nvPr>
        </p:nvPicPr>
        <p:blipFill rotWithShape="1">
          <a:blip r:embed="rId3">
            <a:alphaModFix/>
          </a:blip>
          <a:srcRect b="0" l="0" r="0" t="0"/>
          <a:stretch/>
        </p:blipFill>
        <p:spPr>
          <a:xfrm>
            <a:off x="6357194" y="2505075"/>
            <a:ext cx="4813200" cy="368458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13"/>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Enregistrer une présentation sur OneDrive</a:t>
            </a:r>
            <a:endParaRPr/>
          </a:p>
        </p:txBody>
      </p:sp>
      <p:sp>
        <p:nvSpPr>
          <p:cNvPr id="166" name="Google Shape;166;p13"/>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p>
            <a:pPr indent="-457200" lvl="0" marL="457200" rtl="0" algn="l">
              <a:lnSpc>
                <a:spcPct val="90000"/>
              </a:lnSpc>
              <a:spcBef>
                <a:spcPts val="0"/>
              </a:spcBef>
              <a:spcAft>
                <a:spcPts val="0"/>
              </a:spcAft>
              <a:buClr>
                <a:schemeClr val="dk1"/>
              </a:buClr>
              <a:buSzPts val="2400"/>
              <a:buFont typeface="Calibri"/>
              <a:buAutoNum type="arabicPeriod" startAt="2"/>
            </a:pPr>
            <a:r>
              <a:rPr b="0" lang="fr-SN"/>
              <a:t>Sélectionnez OneDrive.</a:t>
            </a:r>
            <a:endParaRPr/>
          </a:p>
        </p:txBody>
      </p:sp>
      <p:sp>
        <p:nvSpPr>
          <p:cNvPr id="167" name="Google Shape;167;p13"/>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Enregistrez vos fichiers personnels dans </a:t>
            </a:r>
            <a:r>
              <a:rPr b="1" lang="fr-SN"/>
              <a:t>OneDrive - personnel</a:t>
            </a:r>
            <a:r>
              <a:rPr lang="fr-SN"/>
              <a:t> et vos fichiers de travail dans l’emplacement OneDrive de votre entreprise. Vous pouvez également enregistrer dans un autre emplacement, par exemple, votre appareil.</a:t>
            </a:r>
            <a:endParaRPr/>
          </a:p>
        </p:txBody>
      </p:sp>
      <p:pic>
        <p:nvPicPr>
          <p:cNvPr id="168" name="Google Shape;168;p13"/>
          <p:cNvPicPr preferRelativeResize="0"/>
          <p:nvPr>
            <p:ph idx="4" type="body"/>
          </p:nvPr>
        </p:nvPicPr>
        <p:blipFill rotWithShape="1">
          <a:blip r:embed="rId3">
            <a:alphaModFix/>
          </a:blip>
          <a:srcRect b="0" l="0" r="0" t="0"/>
          <a:stretch/>
        </p:blipFill>
        <p:spPr>
          <a:xfrm>
            <a:off x="6357192" y="2505075"/>
            <a:ext cx="5031891" cy="3852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Hors connexion</a:t>
            </a:r>
            <a:endParaRPr/>
          </a:p>
        </p:txBody>
      </p:sp>
      <p:sp>
        <p:nvSpPr>
          <p:cNvPr id="174" name="Google Shape;174;p1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Lorsque vous êtes en ligne, l’enregistrement automatique est toujours activé et enregistre vos modifications pendant que vous travaillez. Si vous perdez ou désactivez la connexion Internet, les modifications en attente seront synchronisées dès que vous vous reconnectez.</a:t>
            </a:r>
            <a:endParaRPr/>
          </a:p>
        </p:txBody>
      </p:sp>
      <p:pic>
        <p:nvPicPr>
          <p:cNvPr id="175" name="Google Shape;175;p14"/>
          <p:cNvPicPr preferRelativeResize="0"/>
          <p:nvPr>
            <p:ph idx="2" type="body"/>
          </p:nvPr>
        </p:nvPicPr>
        <p:blipFill rotWithShape="1">
          <a:blip r:embed="rId3">
            <a:alphaModFix/>
          </a:blip>
          <a:srcRect b="0" l="0" r="0" t="0"/>
          <a:stretch/>
        </p:blipFill>
        <p:spPr>
          <a:xfrm>
            <a:off x="6443639" y="2343944"/>
            <a:ext cx="5270012" cy="334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Concevoir</a:t>
            </a:r>
            <a:endParaRPr/>
          </a:p>
        </p:txBody>
      </p:sp>
      <p:sp>
        <p:nvSpPr>
          <p:cNvPr id="181" name="Google Shape;181;p1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fr-SN"/>
              <a:t>PowerPoint</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Thèmes</a:t>
            </a:r>
            <a:r>
              <a:rPr lang="fr-SN"/>
              <a:t> </a:t>
            </a:r>
            <a:endParaRPr/>
          </a:p>
        </p:txBody>
      </p:sp>
      <p:sp>
        <p:nvSpPr>
          <p:cNvPr id="187" name="Google Shape;187;p1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l’onglet </a:t>
            </a:r>
            <a:r>
              <a:rPr b="1" lang="fr-SN"/>
              <a:t>Création</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un des </a:t>
            </a:r>
            <a:r>
              <a:rPr b="1" lang="fr-SN"/>
              <a:t>thèmes</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l’une des </a:t>
            </a:r>
            <a:r>
              <a:rPr b="1" lang="fr-SN"/>
              <a:t>Variantes</a:t>
            </a:r>
            <a:r>
              <a:rPr lang="fr-SN"/>
              <a:t>.</a:t>
            </a:r>
            <a:endParaRPr/>
          </a:p>
        </p:txBody>
      </p:sp>
      <p:pic>
        <p:nvPicPr>
          <p:cNvPr id="188" name="Google Shape;188;p16"/>
          <p:cNvPicPr preferRelativeResize="0"/>
          <p:nvPr>
            <p:ph idx="2" type="body"/>
          </p:nvPr>
        </p:nvPicPr>
        <p:blipFill rotWithShape="1">
          <a:blip r:embed="rId3">
            <a:alphaModFix/>
          </a:blip>
          <a:srcRect b="0" l="0" r="0" t="0"/>
          <a:stretch/>
        </p:blipFill>
        <p:spPr>
          <a:xfrm>
            <a:off x="6438900" y="2020094"/>
            <a:ext cx="4914900" cy="11049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Utiliser le Concepteur PowerPoint</a:t>
            </a:r>
            <a:endParaRPr/>
          </a:p>
        </p:txBody>
      </p:sp>
      <p:sp>
        <p:nvSpPr>
          <p:cNvPr id="194" name="Google Shape;194;p1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Insérer une ou plusieurs images, une liste d’éléments ou une liste de dates.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Le panneau </a:t>
            </a:r>
            <a:r>
              <a:rPr b="1" lang="fr-SN"/>
              <a:t>Concepteur</a:t>
            </a:r>
            <a:r>
              <a:rPr lang="fr-SN"/>
              <a:t> s'ouvre. Sélectionnez la conception souhaitée.</a:t>
            </a:r>
            <a:endParaRPr/>
          </a:p>
          <a:p>
            <a:pPr indent="0" lvl="0" marL="0" rtl="0" algn="l">
              <a:lnSpc>
                <a:spcPct val="90000"/>
              </a:lnSpc>
              <a:spcBef>
                <a:spcPts val="1000"/>
              </a:spcBef>
              <a:spcAft>
                <a:spcPts val="0"/>
              </a:spcAft>
              <a:buClr>
                <a:schemeClr val="dk1"/>
              </a:buClr>
              <a:buSzPts val="2800"/>
              <a:buNone/>
            </a:pPr>
            <a:r>
              <a:rPr lang="fr-SN"/>
              <a:t>Vous pouvez également afficher le Concepteur en sélectionnant une image, puis en sélectionnant </a:t>
            </a:r>
            <a:r>
              <a:rPr b="1" lang="fr-SN"/>
              <a:t>Conception</a:t>
            </a:r>
            <a:r>
              <a:rPr lang="fr-SN"/>
              <a:t> &gt; </a:t>
            </a:r>
            <a:r>
              <a:rPr b="1" lang="fr-SN"/>
              <a:t>Idées de conception</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95" name="Google Shape;195;p17"/>
          <p:cNvPicPr preferRelativeResize="0"/>
          <p:nvPr>
            <p:ph idx="2" type="body"/>
          </p:nvPr>
        </p:nvPicPr>
        <p:blipFill rotWithShape="1">
          <a:blip r:embed="rId3">
            <a:alphaModFix/>
          </a:blip>
          <a:srcRect b="0" l="0" r="0" t="0"/>
          <a:stretch/>
        </p:blipFill>
        <p:spPr>
          <a:xfrm>
            <a:off x="6172200" y="2345564"/>
            <a:ext cx="5181600" cy="331145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Transitions</a:t>
            </a:r>
            <a:endParaRPr/>
          </a:p>
        </p:txBody>
      </p:sp>
      <p:sp>
        <p:nvSpPr>
          <p:cNvPr id="201" name="Google Shape;201;p1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90000"/>
              </a:lnSpc>
              <a:spcBef>
                <a:spcPts val="0"/>
              </a:spcBef>
              <a:spcAft>
                <a:spcPts val="0"/>
              </a:spcAft>
              <a:buClr>
                <a:schemeClr val="dk1"/>
              </a:buClr>
              <a:buSzPct val="100000"/>
              <a:buNone/>
            </a:pPr>
            <a:r>
              <a:rPr lang="fr-SN"/>
              <a:t>Pour ajouter un effet lors des transitions entre diapositives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la diapositive à laquelle vous souhaitez ajouter une transition.</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Sous l’onglet </a:t>
            </a:r>
            <a:r>
              <a:rPr b="1" lang="fr-SN"/>
              <a:t>Transitions</a:t>
            </a:r>
            <a:r>
              <a:rPr lang="fr-SN"/>
              <a:t>, sélectionnez l’option d’effet souhaitée.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a:t>
            </a:r>
            <a:r>
              <a:rPr b="1" lang="fr-SN"/>
              <a:t>Options d’effet</a:t>
            </a:r>
            <a:r>
              <a:rPr lang="fr-SN"/>
              <a:t> pour modifier la manière dont la transition se produit : </a:t>
            </a:r>
            <a:r>
              <a:rPr b="1" lang="fr-SN"/>
              <a:t>À partir de la droite</a:t>
            </a:r>
            <a:r>
              <a:rPr lang="fr-SN"/>
              <a:t>, </a:t>
            </a:r>
            <a:r>
              <a:rPr b="1" lang="fr-SN"/>
              <a:t>À partir de la gauche</a:t>
            </a:r>
            <a:r>
              <a:rPr lang="fr-SN"/>
              <a:t>, ...</a:t>
            </a:r>
            <a:endParaRPr/>
          </a:p>
          <a:p>
            <a:pPr indent="0" lvl="0" marL="0" rtl="0" algn="l">
              <a:lnSpc>
                <a:spcPct val="90000"/>
              </a:lnSpc>
              <a:spcBef>
                <a:spcPts val="1000"/>
              </a:spcBef>
              <a:spcAft>
                <a:spcPts val="0"/>
              </a:spcAft>
              <a:buClr>
                <a:schemeClr val="dk1"/>
              </a:buClr>
              <a:buSzPct val="100000"/>
              <a:buNone/>
            </a:pPr>
            <a:r>
              <a:rPr lang="fr-SN"/>
              <a:t>Pour annuler une transition, sélectionnez </a:t>
            </a:r>
            <a:r>
              <a:rPr b="1" lang="fr-SN"/>
              <a:t>Aucune</a:t>
            </a:r>
            <a:r>
              <a:rPr lang="fr-SN"/>
              <a:t>.</a:t>
            </a:r>
            <a:endParaRPr/>
          </a:p>
          <a:p>
            <a:pPr indent="-77470" lvl="0" marL="228600" rtl="0" algn="l">
              <a:lnSpc>
                <a:spcPct val="90000"/>
              </a:lnSpc>
              <a:spcBef>
                <a:spcPts val="1000"/>
              </a:spcBef>
              <a:spcAft>
                <a:spcPts val="0"/>
              </a:spcAft>
              <a:buClr>
                <a:schemeClr val="dk1"/>
              </a:buClr>
              <a:buSzPct val="100000"/>
              <a:buNone/>
            </a:pPr>
            <a:r>
              <a:t/>
            </a:r>
            <a:endParaRPr/>
          </a:p>
        </p:txBody>
      </p:sp>
      <p:pic>
        <p:nvPicPr>
          <p:cNvPr id="202" name="Google Shape;202;p18"/>
          <p:cNvPicPr preferRelativeResize="0"/>
          <p:nvPr>
            <p:ph idx="2" type="body"/>
          </p:nvPr>
        </p:nvPicPr>
        <p:blipFill rotWithShape="1">
          <a:blip r:embed="rId3">
            <a:alphaModFix/>
          </a:blip>
          <a:srcRect b="0" l="0" r="0" t="0"/>
          <a:stretch/>
        </p:blipFill>
        <p:spPr>
          <a:xfrm>
            <a:off x="6172200" y="3512913"/>
            <a:ext cx="5181600" cy="97676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Animations</a:t>
            </a:r>
            <a:endParaRPr/>
          </a:p>
        </p:txBody>
      </p:sp>
      <p:sp>
        <p:nvSpPr>
          <p:cNvPr id="208" name="Google Shape;208;p1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90000"/>
              </a:lnSpc>
              <a:spcBef>
                <a:spcPts val="0"/>
              </a:spcBef>
              <a:spcAft>
                <a:spcPts val="0"/>
              </a:spcAft>
              <a:buClr>
                <a:schemeClr val="dk1"/>
              </a:buClr>
              <a:buSzPct val="100000"/>
              <a:buNone/>
            </a:pPr>
            <a:r>
              <a:rPr lang="fr-SN"/>
              <a:t>Pour animer du texte ou des objets sur une diapositive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le texte ou l’objet à animer.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Sous l’</a:t>
            </a:r>
            <a:r>
              <a:rPr b="1" lang="fr-SN"/>
              <a:t>onglet Animations</a:t>
            </a:r>
            <a:r>
              <a:rPr lang="fr-SN"/>
              <a:t>, sélectionnez </a:t>
            </a:r>
            <a:r>
              <a:rPr b="1" lang="fr-SN"/>
              <a:t>Ajouter une animation</a:t>
            </a:r>
            <a:r>
              <a:rPr lang="fr-SN"/>
              <a:t>, puis choisissez l’animation à appliquer dans le menu déroulant.</a:t>
            </a:r>
            <a:endParaRPr/>
          </a:p>
          <a:p>
            <a:pPr indent="0" lvl="0" marL="0" rtl="0" algn="l">
              <a:lnSpc>
                <a:spcPct val="90000"/>
              </a:lnSpc>
              <a:spcBef>
                <a:spcPts val="1000"/>
              </a:spcBef>
              <a:spcAft>
                <a:spcPts val="0"/>
              </a:spcAft>
              <a:buClr>
                <a:schemeClr val="dk1"/>
              </a:buClr>
              <a:buSzPct val="100000"/>
              <a:buNone/>
            </a:pPr>
            <a:r>
              <a:rPr lang="fr-SN"/>
              <a:t>Pour animer une ligne de texte à la fois, sélectionnez une ligne de texte, puis une animation, sélectionnez la ligne de texte suivante, puis une animation, etc.</a:t>
            </a:r>
            <a:endParaRPr/>
          </a:p>
          <a:p>
            <a:pPr indent="-77470" lvl="0" marL="228600" rtl="0" algn="l">
              <a:lnSpc>
                <a:spcPct val="90000"/>
              </a:lnSpc>
              <a:spcBef>
                <a:spcPts val="1000"/>
              </a:spcBef>
              <a:spcAft>
                <a:spcPts val="0"/>
              </a:spcAft>
              <a:buClr>
                <a:schemeClr val="dk1"/>
              </a:buClr>
              <a:buSzPct val="100000"/>
              <a:buNone/>
            </a:pPr>
            <a:r>
              <a:t/>
            </a:r>
            <a:endParaRPr/>
          </a:p>
        </p:txBody>
      </p:sp>
      <p:pic>
        <p:nvPicPr>
          <p:cNvPr id="209" name="Google Shape;209;p19"/>
          <p:cNvPicPr preferRelativeResize="0"/>
          <p:nvPr>
            <p:ph idx="2" type="body"/>
          </p:nvPr>
        </p:nvPicPr>
        <p:blipFill rotWithShape="1">
          <a:blip r:embed="rId3">
            <a:alphaModFix/>
          </a:blip>
          <a:srcRect b="0" l="0" r="0" t="0"/>
          <a:stretch/>
        </p:blipFill>
        <p:spPr>
          <a:xfrm>
            <a:off x="6172200" y="2759463"/>
            <a:ext cx="5181600" cy="248366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fr-SN"/>
              <a:t>Power Point</a:t>
            </a:r>
            <a:endParaRPr/>
          </a:p>
        </p:txBody>
      </p:sp>
      <p:sp>
        <p:nvSpPr>
          <p:cNvPr id="91" name="Google Shape;91;p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2800"/>
              <a:buNone/>
            </a:pPr>
            <a:r>
              <a:rPr lang="fr-SN"/>
              <a:t>Avec PowerPoint sur votre PC, Mac ou appareil mobile, vous pouvez :</a:t>
            </a:r>
            <a:endParaRPr/>
          </a:p>
          <a:p>
            <a:pPr indent="-228600" lvl="0" marL="228600" rtl="0" algn="l">
              <a:lnSpc>
                <a:spcPct val="90000"/>
              </a:lnSpc>
              <a:spcBef>
                <a:spcPts val="1000"/>
              </a:spcBef>
              <a:spcAft>
                <a:spcPts val="0"/>
              </a:spcAft>
              <a:buClr>
                <a:schemeClr val="dk1"/>
              </a:buClr>
              <a:buSzPts val="2800"/>
              <a:buChar char="•"/>
            </a:pPr>
            <a:r>
              <a:rPr lang="fr-SN"/>
              <a:t>créer des présentations de toutes pièces ou à partir d’un modèle ;</a:t>
            </a:r>
            <a:endParaRPr/>
          </a:p>
          <a:p>
            <a:pPr indent="-228600" lvl="0" marL="228600" rtl="0" algn="l">
              <a:lnSpc>
                <a:spcPct val="90000"/>
              </a:lnSpc>
              <a:spcBef>
                <a:spcPts val="1000"/>
              </a:spcBef>
              <a:spcAft>
                <a:spcPts val="0"/>
              </a:spcAft>
              <a:buClr>
                <a:schemeClr val="dk1"/>
              </a:buClr>
              <a:buSzPts val="2800"/>
              <a:buChar char="•"/>
            </a:pPr>
            <a:r>
              <a:rPr lang="fr-SN"/>
              <a:t>ajouter du texte, des images, des diagrammes et des vidéos ;</a:t>
            </a:r>
            <a:endParaRPr/>
          </a:p>
          <a:p>
            <a:pPr indent="-228600" lvl="0" marL="228600" rtl="0" algn="l">
              <a:lnSpc>
                <a:spcPct val="90000"/>
              </a:lnSpc>
              <a:spcBef>
                <a:spcPts val="1000"/>
              </a:spcBef>
              <a:spcAft>
                <a:spcPts val="0"/>
              </a:spcAft>
              <a:buClr>
                <a:schemeClr val="dk1"/>
              </a:buClr>
              <a:buSzPts val="2800"/>
              <a:buChar char="•"/>
            </a:pPr>
            <a:r>
              <a:rPr lang="fr-SN"/>
              <a:t>sélectionner une conception professionnelle avec le Concepteur PowerPoint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92" name="Google Shape;92;p2"/>
          <p:cNvPicPr preferRelativeResize="0"/>
          <p:nvPr>
            <p:ph idx="2" type="body"/>
          </p:nvPr>
        </p:nvPicPr>
        <p:blipFill rotWithShape="1">
          <a:blip r:embed="rId3">
            <a:alphaModFix/>
          </a:blip>
          <a:srcRect b="0" l="0" r="0" t="0"/>
          <a:stretch/>
        </p:blipFill>
        <p:spPr>
          <a:xfrm>
            <a:off x="6172200" y="2543969"/>
            <a:ext cx="5181600" cy="29146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Animations</a:t>
            </a:r>
            <a:endParaRPr/>
          </a:p>
        </p:txBody>
      </p:sp>
      <p:sp>
        <p:nvSpPr>
          <p:cNvPr id="215" name="Google Shape;215;p2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3"/>
            </a:pPr>
            <a:r>
              <a:rPr lang="fr-SN"/>
              <a:t>Pour </a:t>
            </a:r>
            <a:r>
              <a:rPr b="1" lang="fr-SN"/>
              <a:t>Début</a:t>
            </a:r>
            <a:r>
              <a:rPr lang="fr-SN"/>
              <a:t>, sélectionnez </a:t>
            </a:r>
            <a:r>
              <a:rPr b="1" lang="fr-SN"/>
              <a:t>Lorsque vous cliquez dessus</a:t>
            </a:r>
            <a:r>
              <a:rPr lang="fr-SN"/>
              <a:t>, </a:t>
            </a:r>
            <a:r>
              <a:rPr b="1" lang="fr-SN"/>
              <a:t>Avec la précédente</a:t>
            </a:r>
            <a:r>
              <a:rPr lang="fr-SN"/>
              <a:t> ou </a:t>
            </a:r>
            <a:r>
              <a:rPr b="1" lang="fr-SN"/>
              <a:t>Après la précédente</a:t>
            </a:r>
            <a:r>
              <a:rPr lang="fr-SN"/>
              <a:t>.</a:t>
            </a:r>
            <a:endParaRPr/>
          </a:p>
          <a:p>
            <a:pPr indent="0" lvl="0" marL="0" rtl="0" algn="l">
              <a:lnSpc>
                <a:spcPct val="90000"/>
              </a:lnSpc>
              <a:spcBef>
                <a:spcPts val="1000"/>
              </a:spcBef>
              <a:spcAft>
                <a:spcPts val="0"/>
              </a:spcAft>
              <a:buClr>
                <a:schemeClr val="dk1"/>
              </a:buClr>
              <a:buSzPts val="2800"/>
              <a:buNone/>
            </a:pPr>
            <a:r>
              <a:rPr lang="fr-SN"/>
              <a:t>Vous pouvez également sélectionner les options </a:t>
            </a:r>
            <a:r>
              <a:rPr b="1" lang="fr-SN"/>
              <a:t>Durée</a:t>
            </a:r>
            <a:r>
              <a:rPr lang="fr-SN"/>
              <a:t> ou </a:t>
            </a:r>
            <a:r>
              <a:rPr b="1" lang="fr-SN"/>
              <a:t>Délai</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16" name="Google Shape;216;p20"/>
          <p:cNvPicPr preferRelativeResize="0"/>
          <p:nvPr>
            <p:ph idx="2" type="body"/>
          </p:nvPr>
        </p:nvPicPr>
        <p:blipFill rotWithShape="1">
          <a:blip r:embed="rId3">
            <a:alphaModFix/>
          </a:blip>
          <a:srcRect b="0" l="0" r="0" t="0"/>
          <a:stretch/>
        </p:blipFill>
        <p:spPr>
          <a:xfrm>
            <a:off x="6172200" y="2759463"/>
            <a:ext cx="5181600" cy="248366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Partager et collaborer</a:t>
            </a:r>
            <a:br>
              <a:rPr b="1" lang="fr-SN"/>
            </a:br>
            <a:endParaRPr/>
          </a:p>
        </p:txBody>
      </p:sp>
      <p:sp>
        <p:nvSpPr>
          <p:cNvPr id="222" name="Google Shape;222;p2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fr-SN"/>
              <a:t>PowerPoint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Partager une présentation</a:t>
            </a:r>
            <a:endParaRPr/>
          </a:p>
        </p:txBody>
      </p:sp>
      <p:sp>
        <p:nvSpPr>
          <p:cNvPr id="228" name="Google Shape;228;p2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Dans le ruban, sélectionnez </a:t>
            </a:r>
            <a:r>
              <a:rPr b="1" lang="fr-SN"/>
              <a:t>Partager.</a:t>
            </a:r>
            <a:br>
              <a:rPr lang="fr-SN"/>
            </a:br>
            <a:br>
              <a:rPr lang="fr-SN"/>
            </a:br>
            <a:r>
              <a:rPr lang="fr-SN"/>
              <a:t>Si votre présentation n'est pas déjà enregistrée dans OneDrive, vous êtes invité à l'y enregistrer.</a:t>
            </a:r>
            <a:endParaRPr/>
          </a:p>
        </p:txBody>
      </p:sp>
      <p:pic>
        <p:nvPicPr>
          <p:cNvPr id="229" name="Google Shape;229;p22"/>
          <p:cNvPicPr preferRelativeResize="0"/>
          <p:nvPr>
            <p:ph idx="2" type="body"/>
          </p:nvPr>
        </p:nvPicPr>
        <p:blipFill rotWithShape="1">
          <a:blip r:embed="rId3">
            <a:alphaModFix/>
          </a:blip>
          <a:srcRect b="0" l="0" r="0" t="0"/>
          <a:stretch/>
        </p:blipFill>
        <p:spPr>
          <a:xfrm>
            <a:off x="7318220" y="1825625"/>
            <a:ext cx="2889560" cy="435133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Partager une présentation</a:t>
            </a:r>
            <a:endParaRPr/>
          </a:p>
        </p:txBody>
      </p:sp>
      <p:sp>
        <p:nvSpPr>
          <p:cNvPr id="235" name="Google Shape;235;p2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85000" lnSpcReduction="20000"/>
          </a:bodyPr>
          <a:lstStyle/>
          <a:p>
            <a:pPr indent="-514350" lvl="0" marL="514350" rtl="0" algn="l">
              <a:lnSpc>
                <a:spcPct val="90000"/>
              </a:lnSpc>
              <a:spcBef>
                <a:spcPts val="0"/>
              </a:spcBef>
              <a:spcAft>
                <a:spcPts val="0"/>
              </a:spcAft>
              <a:buClr>
                <a:schemeClr val="dk1"/>
              </a:buClr>
              <a:buSzPct val="100000"/>
              <a:buFont typeface="Calibri"/>
              <a:buAutoNum type="arabicPeriod" startAt="2"/>
            </a:pPr>
            <a:r>
              <a:rPr lang="fr-SN"/>
              <a:t>Dans la </a:t>
            </a:r>
            <a:r>
              <a:rPr b="1" lang="fr-SN"/>
              <a:t>boîte de dialogue Envoyer</a:t>
            </a:r>
            <a:r>
              <a:rPr lang="fr-SN"/>
              <a:t> un lien, vous pouvez :</a:t>
            </a:r>
            <a:endParaRPr/>
          </a:p>
          <a:p>
            <a:pPr indent="-514350" lvl="0" marL="514350" rtl="0" algn="l">
              <a:lnSpc>
                <a:spcPct val="90000"/>
              </a:lnSpc>
              <a:spcBef>
                <a:spcPts val="1000"/>
              </a:spcBef>
              <a:spcAft>
                <a:spcPts val="0"/>
              </a:spcAft>
              <a:buClr>
                <a:schemeClr val="dk1"/>
              </a:buClr>
              <a:buSzPct val="100000"/>
              <a:buFont typeface="Calibri"/>
              <a:buAutoNum type="alphaLcPeriod"/>
            </a:pPr>
            <a:r>
              <a:rPr lang="fr-SN"/>
              <a:t>Entrez les noms ou adresses de courrier des personnes avec lesquelles vous voulez établir le partage.</a:t>
            </a:r>
            <a:endParaRPr/>
          </a:p>
          <a:p>
            <a:pPr indent="-514350" lvl="0" marL="514350" rtl="0" algn="l">
              <a:lnSpc>
                <a:spcPct val="90000"/>
              </a:lnSpc>
              <a:spcBef>
                <a:spcPts val="1000"/>
              </a:spcBef>
              <a:spcAft>
                <a:spcPts val="0"/>
              </a:spcAft>
              <a:buClr>
                <a:schemeClr val="dk1"/>
              </a:buClr>
              <a:buSzPct val="100000"/>
              <a:buFont typeface="Calibri"/>
              <a:buAutoNum type="alphaLcPeriod"/>
            </a:pPr>
            <a:r>
              <a:rPr lang="fr-SN"/>
              <a:t>Si vous le souhaitez, sélectionnez le bas de la demande pour modifier les autorisations. L’option </a:t>
            </a:r>
            <a:r>
              <a:rPr b="1" lang="fr-SN"/>
              <a:t>Autoriser la modification</a:t>
            </a:r>
            <a:r>
              <a:rPr lang="fr-SN"/>
              <a:t> est activée par défaut. Pour modifier cette autorisation en affichage uniquement, désactivez cette case à cocher et sélectionnez </a:t>
            </a:r>
            <a:r>
              <a:rPr b="1" lang="fr-SN"/>
              <a:t>Appliquer</a:t>
            </a:r>
            <a:r>
              <a:rPr lang="fr-SN"/>
              <a:t>.</a:t>
            </a:r>
            <a:endParaRPr/>
          </a:p>
          <a:p>
            <a:pPr indent="-77470" lvl="0" marL="228600" rtl="0" algn="l">
              <a:lnSpc>
                <a:spcPct val="90000"/>
              </a:lnSpc>
              <a:spcBef>
                <a:spcPts val="1000"/>
              </a:spcBef>
              <a:spcAft>
                <a:spcPts val="0"/>
              </a:spcAft>
              <a:buClr>
                <a:schemeClr val="dk1"/>
              </a:buClr>
              <a:buSzPct val="100000"/>
              <a:buNone/>
            </a:pPr>
            <a:r>
              <a:t/>
            </a:r>
            <a:endParaRPr/>
          </a:p>
        </p:txBody>
      </p:sp>
      <p:pic>
        <p:nvPicPr>
          <p:cNvPr id="236" name="Google Shape;236;p23"/>
          <p:cNvPicPr preferRelativeResize="0"/>
          <p:nvPr>
            <p:ph idx="2" type="body"/>
          </p:nvPr>
        </p:nvPicPr>
        <p:blipFill rotWithShape="1">
          <a:blip r:embed="rId3">
            <a:alphaModFix/>
          </a:blip>
          <a:srcRect b="0" l="0" r="0" t="0"/>
          <a:stretch/>
        </p:blipFill>
        <p:spPr>
          <a:xfrm>
            <a:off x="7318220" y="1825625"/>
            <a:ext cx="2889560" cy="435133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Partager une présentation</a:t>
            </a:r>
            <a:endParaRPr/>
          </a:p>
        </p:txBody>
      </p:sp>
      <p:sp>
        <p:nvSpPr>
          <p:cNvPr id="242" name="Google Shape;242;p2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3"/>
            </a:pPr>
            <a:r>
              <a:rPr lang="fr-SN"/>
              <a:t>Incluez un message si vous le souhaitez, puis sélectionnez </a:t>
            </a:r>
            <a:r>
              <a:rPr b="1" lang="fr-SN"/>
              <a:t>Envoyer.</a:t>
            </a:r>
            <a:endParaRPr/>
          </a:p>
          <a:p>
            <a:pPr indent="-228600" lvl="0" marL="228600" rtl="0" algn="l">
              <a:lnSpc>
                <a:spcPct val="90000"/>
              </a:lnSpc>
              <a:spcBef>
                <a:spcPts val="1000"/>
              </a:spcBef>
              <a:spcAft>
                <a:spcPts val="0"/>
              </a:spcAft>
              <a:buClr>
                <a:schemeClr val="dk1"/>
              </a:buClr>
              <a:buSzPts val="2800"/>
              <a:buChar char="•"/>
            </a:pPr>
            <a:r>
              <a:rPr lang="fr-SN"/>
              <a:t>Vous pouvez également sélectionner </a:t>
            </a:r>
            <a:r>
              <a:rPr b="1" lang="fr-SN"/>
              <a:t>Obtenir un lien</a:t>
            </a:r>
            <a:r>
              <a:rPr lang="fr-SN"/>
              <a:t> pour créer un lien que vous pouvez copier dans un message électronique.</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43" name="Google Shape;243;p24"/>
          <p:cNvPicPr preferRelativeResize="0"/>
          <p:nvPr>
            <p:ph idx="2" type="body"/>
          </p:nvPr>
        </p:nvPicPr>
        <p:blipFill rotWithShape="1">
          <a:blip r:embed="rId3">
            <a:alphaModFix/>
          </a:blip>
          <a:srcRect b="0" l="0" r="0" t="0"/>
          <a:stretch/>
        </p:blipFill>
        <p:spPr>
          <a:xfrm>
            <a:off x="7318220" y="1825625"/>
            <a:ext cx="2889560" cy="435133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Co-créer une présentation</a:t>
            </a:r>
            <a:endParaRPr/>
          </a:p>
        </p:txBody>
      </p:sp>
      <p:sp>
        <p:nvSpPr>
          <p:cNvPr id="249" name="Google Shape;249;p2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Une fois que vous avez partagé votre fichier, vous pouvez collaborer dessus.</a:t>
            </a:r>
            <a:endParaRPr/>
          </a:p>
          <a:p>
            <a:pPr indent="-228600" lvl="0" marL="228600" rtl="0" algn="l">
              <a:lnSpc>
                <a:spcPct val="90000"/>
              </a:lnSpc>
              <a:spcBef>
                <a:spcPts val="1000"/>
              </a:spcBef>
              <a:spcAft>
                <a:spcPts val="0"/>
              </a:spcAft>
              <a:buClr>
                <a:schemeClr val="dk1"/>
              </a:buClr>
              <a:buSzPts val="2800"/>
              <a:buChar char="•"/>
            </a:pPr>
            <a:r>
              <a:rPr lang="fr-SN"/>
              <a:t>Sous </a:t>
            </a:r>
            <a:r>
              <a:rPr b="1" lang="fr-SN"/>
              <a:t>Partager</a:t>
            </a:r>
            <a:r>
              <a:rPr lang="fr-SN"/>
              <a:t>, vous pouvez voir les personnes qui travaillent également sur le fichier.</a:t>
            </a:r>
            <a:endParaRPr/>
          </a:p>
          <a:p>
            <a:pPr indent="-228600" lvl="0" marL="228600" rtl="0" algn="l">
              <a:lnSpc>
                <a:spcPct val="90000"/>
              </a:lnSpc>
              <a:spcBef>
                <a:spcPts val="1000"/>
              </a:spcBef>
              <a:spcAft>
                <a:spcPts val="0"/>
              </a:spcAft>
              <a:buClr>
                <a:schemeClr val="dk1"/>
              </a:buClr>
              <a:buSzPts val="2800"/>
              <a:buChar char="•"/>
            </a:pPr>
            <a:r>
              <a:rPr lang="fr-SN"/>
              <a:t>Les modifications de chacun sont marquées par des indicateurs de couleur.</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50" name="Google Shape;250;p25"/>
          <p:cNvPicPr preferRelativeResize="0"/>
          <p:nvPr>
            <p:ph idx="2" type="body"/>
          </p:nvPr>
        </p:nvPicPr>
        <p:blipFill rotWithShape="1">
          <a:blip r:embed="rId3">
            <a:alphaModFix/>
          </a:blip>
          <a:srcRect b="0" l="0" r="0" t="0"/>
          <a:stretch/>
        </p:blipFill>
        <p:spPr>
          <a:xfrm>
            <a:off x="6877050" y="2166144"/>
            <a:ext cx="3771900" cy="36703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Commentaires dans les présentations</a:t>
            </a:r>
            <a:endParaRPr/>
          </a:p>
        </p:txBody>
      </p:sp>
      <p:sp>
        <p:nvSpPr>
          <p:cNvPr id="256" name="Google Shape;256;p2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a:t>
            </a:r>
            <a:r>
              <a:rPr b="1" lang="fr-SN"/>
              <a:t>Révision</a:t>
            </a:r>
            <a:r>
              <a:rPr lang="fr-SN"/>
              <a:t> &gt;</a:t>
            </a:r>
            <a:r>
              <a:rPr b="1" lang="fr-SN"/>
              <a:t>commentaire ou @mention.</a:t>
            </a:r>
            <a:r>
              <a:rPr lang="fr-SN"/>
              <a:t> Ou sélectionnez </a:t>
            </a:r>
            <a:r>
              <a:rPr b="1" lang="fr-SN"/>
              <a:t>Nouveau</a:t>
            </a:r>
            <a:r>
              <a:rPr lang="fr-SN"/>
              <a:t> si le volet </a:t>
            </a:r>
            <a:r>
              <a:rPr b="1" lang="fr-SN"/>
              <a:t>Commentaires</a:t>
            </a:r>
            <a:r>
              <a:rPr lang="fr-SN"/>
              <a:t> est ouvert.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Dans le </a:t>
            </a:r>
            <a:r>
              <a:rPr b="1" lang="fr-SN"/>
              <a:t>volet Commentaires,</a:t>
            </a:r>
            <a:r>
              <a:rPr lang="fr-SN"/>
              <a:t> tapez votre commentaire dans la zone, @mention un collaborateur si vous le souhaitez, puis appuyez sur Entrée.</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57" name="Google Shape;257;p26"/>
          <p:cNvPicPr preferRelativeResize="0"/>
          <p:nvPr>
            <p:ph idx="2" type="body"/>
          </p:nvPr>
        </p:nvPicPr>
        <p:blipFill rotWithShape="1">
          <a:blip r:embed="rId3">
            <a:alphaModFix/>
          </a:blip>
          <a:srcRect b="0" l="0" r="0" t="0"/>
          <a:stretch/>
        </p:blipFill>
        <p:spPr>
          <a:xfrm>
            <a:off x="6500792" y="2399294"/>
            <a:ext cx="4958495" cy="36000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Commentaires dans les présentations</a:t>
            </a:r>
            <a:endParaRPr/>
          </a:p>
        </p:txBody>
      </p:sp>
      <p:sp>
        <p:nvSpPr>
          <p:cNvPr id="263" name="Google Shape;263;p2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3"/>
            </a:pPr>
            <a:r>
              <a:rPr lang="fr-SN"/>
              <a:t>Sélectionnez </a:t>
            </a:r>
            <a:r>
              <a:rPr b="1" lang="fr-SN"/>
              <a:t>Répondre,</a:t>
            </a:r>
            <a:r>
              <a:rPr lang="fr-SN"/>
              <a:t> puis tapez votre réponse.</a:t>
            </a:r>
            <a:endParaRPr/>
          </a:p>
          <a:p>
            <a:pPr indent="-514350" lvl="0" marL="514350" rtl="0" algn="l">
              <a:lnSpc>
                <a:spcPct val="90000"/>
              </a:lnSpc>
              <a:spcBef>
                <a:spcPts val="1000"/>
              </a:spcBef>
              <a:spcAft>
                <a:spcPts val="0"/>
              </a:spcAft>
              <a:buClr>
                <a:schemeClr val="dk1"/>
              </a:buClr>
              <a:buSzPts val="2800"/>
              <a:buFont typeface="Calibri"/>
              <a:buAutoNum type="arabicPeriod" startAt="3"/>
            </a:pPr>
            <a:r>
              <a:rPr lang="fr-SN"/>
              <a:t>Sélectionnez </a:t>
            </a:r>
            <a:r>
              <a:rPr b="1" lang="fr-SN"/>
              <a:t>Voir d'autres commentaires</a:t>
            </a:r>
            <a:r>
              <a:rPr lang="fr-SN"/>
              <a:t> pour passer d'un commentaire à l'autre ou d'une diapositive à l'autre.</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64" name="Google Shape;264;p27"/>
          <p:cNvPicPr preferRelativeResize="0"/>
          <p:nvPr>
            <p:ph idx="2" type="body"/>
          </p:nvPr>
        </p:nvPicPr>
        <p:blipFill rotWithShape="1">
          <a:blip r:embed="rId3">
            <a:alphaModFix/>
          </a:blip>
          <a:srcRect b="0" l="0" r="0" t="0"/>
          <a:stretch/>
        </p:blipFill>
        <p:spPr>
          <a:xfrm>
            <a:off x="6286487" y="1917000"/>
            <a:ext cx="4165135" cy="30240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2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Faire une présentation</a:t>
            </a:r>
            <a:br>
              <a:rPr b="1" lang="fr-SN"/>
            </a:br>
            <a:endParaRPr/>
          </a:p>
        </p:txBody>
      </p:sp>
      <p:sp>
        <p:nvSpPr>
          <p:cNvPr id="270" name="Google Shape;270;p2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fr-SN"/>
              <a:t>PowerPoint</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Commencer une présentation</a:t>
            </a:r>
            <a:endParaRPr/>
          </a:p>
        </p:txBody>
      </p:sp>
      <p:sp>
        <p:nvSpPr>
          <p:cNvPr id="276" name="Google Shape;276;p2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Sous </a:t>
            </a:r>
            <a:r>
              <a:rPr b="1" lang="fr-SN"/>
              <a:t>l'onglet Diaporama, sélectionnez À partir du début.</a:t>
            </a:r>
            <a:r>
              <a:rPr lang="fr-SN"/>
              <a:t> Maintenant, si vous travaillez avec PowerPoint sur un seul moniteur et que vous souhaitez afficher le mode Présentateur, en mode Diaporama, sur la barre de contrôle en bas à gauche, sélectionnez les points de vue, puis Afficher le mode </a:t>
            </a:r>
            <a:r>
              <a:rPr b="1" lang="fr-SN"/>
              <a:t>Présentateur.</a:t>
            </a:r>
            <a:endParaRPr/>
          </a:p>
          <a:p>
            <a:pPr indent="-50800" lvl="0" marL="228600" rtl="0" algn="l">
              <a:lnSpc>
                <a:spcPct val="90000"/>
              </a:lnSpc>
              <a:spcBef>
                <a:spcPts val="1000"/>
              </a:spcBef>
              <a:spcAft>
                <a:spcPts val="0"/>
              </a:spcAft>
              <a:buClr>
                <a:schemeClr val="dk1"/>
              </a:buClr>
              <a:buSzPts val="2800"/>
              <a:buNone/>
            </a:pPr>
            <a:r>
              <a:t/>
            </a:r>
            <a:endParaRPr/>
          </a:p>
        </p:txBody>
      </p:sp>
      <p:sp>
        <p:nvSpPr>
          <p:cNvPr id="277" name="Google Shape;277;p29"/>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fr-SN"/>
              <a:t>Power Point</a:t>
            </a:r>
            <a:endParaRPr/>
          </a:p>
        </p:txBody>
      </p:sp>
      <p:sp>
        <p:nvSpPr>
          <p:cNvPr id="98" name="Google Shape;98;p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ajouter des transitions, des animations et des mouvements ;</a:t>
            </a:r>
            <a:endParaRPr/>
          </a:p>
          <a:p>
            <a:pPr indent="-228600" lvl="0" marL="228600" rtl="0" algn="l">
              <a:lnSpc>
                <a:spcPct val="90000"/>
              </a:lnSpc>
              <a:spcBef>
                <a:spcPts val="1000"/>
              </a:spcBef>
              <a:spcAft>
                <a:spcPts val="0"/>
              </a:spcAft>
              <a:buClr>
                <a:schemeClr val="dk1"/>
              </a:buClr>
              <a:buSzPts val="2800"/>
              <a:buChar char="•"/>
            </a:pPr>
            <a:r>
              <a:rPr lang="fr-SN"/>
              <a:t>enregistrer dans OneDrive pour pouvoir accéder à vos présentations sur votre ordinateur, tablette ou téléphone ;</a:t>
            </a:r>
            <a:endParaRPr/>
          </a:p>
          <a:p>
            <a:pPr indent="-228600" lvl="0" marL="228600" rtl="0" algn="l">
              <a:lnSpc>
                <a:spcPct val="90000"/>
              </a:lnSpc>
              <a:spcBef>
                <a:spcPts val="1000"/>
              </a:spcBef>
              <a:spcAft>
                <a:spcPts val="0"/>
              </a:spcAft>
              <a:buClr>
                <a:schemeClr val="dk1"/>
              </a:buClr>
              <a:buSzPts val="2800"/>
              <a:buChar char="•"/>
            </a:pPr>
            <a:r>
              <a:rPr lang="fr-SN"/>
              <a:t>partager et collaborer avec d’autres personnes, où qu’elles soient.</a:t>
            </a:r>
            <a:endParaRPr/>
          </a:p>
        </p:txBody>
      </p:sp>
      <p:pic>
        <p:nvPicPr>
          <p:cNvPr id="99" name="Google Shape;99;p3"/>
          <p:cNvPicPr preferRelativeResize="0"/>
          <p:nvPr>
            <p:ph idx="2" type="body"/>
          </p:nvPr>
        </p:nvPicPr>
        <p:blipFill rotWithShape="1">
          <a:blip r:embed="rId3">
            <a:alphaModFix/>
          </a:blip>
          <a:srcRect b="0" l="0" r="0" t="0"/>
          <a:stretch/>
        </p:blipFill>
        <p:spPr>
          <a:xfrm>
            <a:off x="6172200" y="2543969"/>
            <a:ext cx="5181600" cy="29146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Commencer une présentation</a:t>
            </a:r>
            <a:endParaRPr/>
          </a:p>
        </p:txBody>
      </p:sp>
      <p:sp>
        <p:nvSpPr>
          <p:cNvPr id="283" name="Google Shape;283;p3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Pour passer à la diapositive précédente ou suivante, sélectionnez </a:t>
            </a:r>
            <a:r>
              <a:rPr b="1" lang="fr-SN"/>
              <a:t>Précédent</a:t>
            </a:r>
            <a:r>
              <a:rPr lang="fr-SN"/>
              <a:t> ou </a:t>
            </a:r>
            <a:r>
              <a:rPr b="1" lang="fr-SN"/>
              <a:t>Suivant</a:t>
            </a:r>
            <a:r>
              <a:rPr lang="fr-SN"/>
              <a:t>. </a:t>
            </a:r>
            <a:endParaRPr/>
          </a:p>
          <a:p>
            <a:pPr indent="-228600" lvl="0" marL="228600" rtl="0" algn="l">
              <a:lnSpc>
                <a:spcPct val="90000"/>
              </a:lnSpc>
              <a:spcBef>
                <a:spcPts val="1000"/>
              </a:spcBef>
              <a:spcAft>
                <a:spcPts val="0"/>
              </a:spcAft>
              <a:buClr>
                <a:schemeClr val="dk1"/>
              </a:buClr>
              <a:buSzPts val="2800"/>
              <a:buChar char="•"/>
            </a:pPr>
            <a:r>
              <a:rPr lang="fr-SN"/>
              <a:t>Pour afficher des miniatures de toutes les diapositives de votre présentation, sélectionnez </a:t>
            </a:r>
            <a:r>
              <a:rPr b="1" lang="fr-SN"/>
              <a:t>Afficher toutes les diapositives</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84" name="Google Shape;284;p30"/>
          <p:cNvPicPr preferRelativeResize="0"/>
          <p:nvPr>
            <p:ph idx="2" type="body"/>
          </p:nvPr>
        </p:nvPicPr>
        <p:blipFill rotWithShape="1">
          <a:blip r:embed="rId3">
            <a:alphaModFix/>
          </a:blip>
          <a:srcRect b="0" l="0" r="2583" t="0"/>
          <a:stretch/>
        </p:blipFill>
        <p:spPr>
          <a:xfrm>
            <a:off x="6172200" y="1825631"/>
            <a:ext cx="5508000" cy="353377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3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Remarques</a:t>
            </a:r>
            <a:endParaRPr/>
          </a:p>
        </p:txBody>
      </p:sp>
      <p:sp>
        <p:nvSpPr>
          <p:cNvPr id="290" name="Google Shape;290;p3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chemeClr val="dk1"/>
              </a:buClr>
              <a:buSzPct val="100000"/>
              <a:buNone/>
            </a:pPr>
            <a:r>
              <a:rPr lang="fr-SN"/>
              <a:t>Lors de votre présentation, les notes du présentateur apparaissent sur votre moniteur, mais ne sont pas visibles au public. </a:t>
            </a:r>
            <a:endParaRPr/>
          </a:p>
          <a:p>
            <a:pPr indent="-228600" lvl="0" marL="228600" rtl="0" algn="l">
              <a:lnSpc>
                <a:spcPct val="90000"/>
              </a:lnSpc>
              <a:spcBef>
                <a:spcPts val="1000"/>
              </a:spcBef>
              <a:spcAft>
                <a:spcPts val="0"/>
              </a:spcAft>
              <a:buClr>
                <a:schemeClr val="dk1"/>
              </a:buClr>
              <a:buSzPct val="100000"/>
              <a:buChar char="•"/>
            </a:pPr>
            <a:r>
              <a:rPr lang="fr-SN"/>
              <a:t>Le volet Notes est une zone qui s’affiche sous chaque diapositive. Appuyez dessus pour ajouter des notes.</a:t>
            </a:r>
            <a:endParaRPr/>
          </a:p>
          <a:p>
            <a:pPr indent="-228600" lvl="0" marL="228600" rtl="0" algn="l">
              <a:lnSpc>
                <a:spcPct val="90000"/>
              </a:lnSpc>
              <a:spcBef>
                <a:spcPts val="1000"/>
              </a:spcBef>
              <a:spcAft>
                <a:spcPts val="0"/>
              </a:spcAft>
              <a:buClr>
                <a:schemeClr val="dk1"/>
              </a:buClr>
              <a:buSzPct val="100000"/>
              <a:buChar char="•"/>
            </a:pPr>
            <a:r>
              <a:rPr lang="fr-SN"/>
              <a:t>Si vous ne voyez pas le volet de notes ou s'il est complètement réduit, cliquez sur </a:t>
            </a:r>
            <a:r>
              <a:rPr b="1" lang="fr-SN"/>
              <a:t>Notes</a:t>
            </a:r>
            <a:r>
              <a:rPr lang="fr-SN"/>
              <a:t> sur la barre des tâches au bas de la PowerPoint de travail</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291" name="Google Shape;291;p31"/>
          <p:cNvPicPr preferRelativeResize="0"/>
          <p:nvPr>
            <p:ph idx="2" type="body"/>
          </p:nvPr>
        </p:nvPicPr>
        <p:blipFill rotWithShape="1">
          <a:blip r:embed="rId3">
            <a:alphaModFix/>
          </a:blip>
          <a:srcRect b="0" l="0" r="0" t="0"/>
          <a:stretch/>
        </p:blipFill>
        <p:spPr>
          <a:xfrm>
            <a:off x="6172200" y="1943101"/>
            <a:ext cx="5748098" cy="374709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Sous-titres</a:t>
            </a:r>
            <a:endParaRPr/>
          </a:p>
        </p:txBody>
      </p:sp>
      <p:sp>
        <p:nvSpPr>
          <p:cNvPr id="297" name="Google Shape;297;p3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Vous pouvez choisir la langue dans laquelle la légende/le sous-titre doit s'affiche pour votre public. Cette fonctionnalité nécessite Windows 10 et une version à jour d'PowerPoint.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a:t>
            </a:r>
            <a:r>
              <a:rPr b="1" lang="fr-SN"/>
              <a:t>Diaporama</a:t>
            </a:r>
            <a:r>
              <a:rPr lang="fr-SN"/>
              <a:t> &gt; </a:t>
            </a:r>
            <a:r>
              <a:rPr b="1" lang="fr-SN"/>
              <a:t>la Paramètres.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Définir votre </a:t>
            </a:r>
            <a:r>
              <a:rPr b="1" lang="fr-SN"/>
              <a:t>langue parlée.</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98" name="Google Shape;298;p32"/>
          <p:cNvPicPr preferRelativeResize="0"/>
          <p:nvPr>
            <p:ph idx="2" type="body"/>
          </p:nvPr>
        </p:nvPicPr>
        <p:blipFill rotWithShape="1">
          <a:blip r:embed="rId3">
            <a:alphaModFix/>
          </a:blip>
          <a:srcRect b="0" l="0" r="0" t="0"/>
          <a:stretch/>
        </p:blipFill>
        <p:spPr>
          <a:xfrm>
            <a:off x="6172200" y="2547207"/>
            <a:ext cx="5181600" cy="290817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3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Sous-titres</a:t>
            </a:r>
            <a:endParaRPr/>
          </a:p>
        </p:txBody>
      </p:sp>
      <p:sp>
        <p:nvSpPr>
          <p:cNvPr id="304" name="Google Shape;304;p3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3"/>
            </a:pPr>
            <a:r>
              <a:rPr lang="fr-SN"/>
              <a:t>Sélectionnez </a:t>
            </a:r>
            <a:r>
              <a:rPr b="1" lang="fr-SN"/>
              <a:t>la langue des</a:t>
            </a:r>
            <a:r>
              <a:rPr lang="fr-SN"/>
              <a:t> sous-titres pour voir quelles langues PowerPoint pouvez afficher à l'écran en tant que légendes ou sous-titres, puis sélectionnez celle de votre choix.</a:t>
            </a:r>
            <a:endParaRPr/>
          </a:p>
        </p:txBody>
      </p:sp>
      <p:pic>
        <p:nvPicPr>
          <p:cNvPr id="305" name="Google Shape;305;p33"/>
          <p:cNvPicPr preferRelativeResize="0"/>
          <p:nvPr>
            <p:ph idx="2" type="body"/>
          </p:nvPr>
        </p:nvPicPr>
        <p:blipFill rotWithShape="1">
          <a:blip r:embed="rId3">
            <a:alphaModFix/>
          </a:blip>
          <a:srcRect b="0" l="0" r="0" t="0"/>
          <a:stretch/>
        </p:blipFill>
        <p:spPr>
          <a:xfrm>
            <a:off x="6172200" y="2547207"/>
            <a:ext cx="5181600" cy="2908173"/>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3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Sous-titres</a:t>
            </a:r>
            <a:endParaRPr/>
          </a:p>
        </p:txBody>
      </p:sp>
      <p:sp>
        <p:nvSpPr>
          <p:cNvPr id="311" name="Google Shape;311;p3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4"/>
            </a:pPr>
            <a:r>
              <a:rPr lang="fr-SN"/>
              <a:t>Dans le menu </a:t>
            </a:r>
            <a:r>
              <a:rPr b="1" lang="fr-SN"/>
              <a:t>Paramètres de sous-titre</a:t>
            </a:r>
            <a:r>
              <a:rPr lang="fr-SN"/>
              <a:t>, définir la position souhaitée des légendes ou des sous-titres. </a:t>
            </a:r>
            <a:endParaRPr/>
          </a:p>
          <a:p>
            <a:pPr indent="-514350" lvl="0" marL="514350" rtl="0" algn="l">
              <a:lnSpc>
                <a:spcPct val="90000"/>
              </a:lnSpc>
              <a:spcBef>
                <a:spcPts val="1000"/>
              </a:spcBef>
              <a:spcAft>
                <a:spcPts val="0"/>
              </a:spcAft>
              <a:buClr>
                <a:schemeClr val="dk1"/>
              </a:buClr>
              <a:buSzPts val="2800"/>
              <a:buFont typeface="Calibri"/>
              <a:buAutoNum type="arabicPeriod" startAt="4"/>
            </a:pPr>
            <a:r>
              <a:rPr lang="fr-SN"/>
              <a:t>D'autres paramètres d'apparence sont disponibles en sélectionnant </a:t>
            </a:r>
            <a:r>
              <a:rPr b="1" lang="fr-SN"/>
              <a:t>Sous-titre Paramètres</a:t>
            </a:r>
            <a:r>
              <a:rPr lang="fr-SN"/>
              <a:t> &gt; </a:t>
            </a:r>
            <a:r>
              <a:rPr b="1" lang="fr-SN"/>
              <a:t>plus Paramètres (Windows).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12" name="Google Shape;312;p34"/>
          <p:cNvPicPr preferRelativeResize="0"/>
          <p:nvPr>
            <p:ph idx="2" type="body"/>
          </p:nvPr>
        </p:nvPicPr>
        <p:blipFill rotWithShape="1">
          <a:blip r:embed="rId3">
            <a:alphaModFix/>
          </a:blip>
          <a:srcRect b="0" l="0" r="0" t="0"/>
          <a:stretch/>
        </p:blipFill>
        <p:spPr>
          <a:xfrm>
            <a:off x="6172200" y="2547207"/>
            <a:ext cx="5181600" cy="2908173"/>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3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En savoir plus sur PowerPoint</a:t>
            </a:r>
            <a:endParaRPr/>
          </a:p>
        </p:txBody>
      </p:sp>
      <p:sp>
        <p:nvSpPr>
          <p:cNvPr id="318" name="Google Shape;318;p3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fr-SN"/>
              <a:t>Recherche</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3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Recherche</a:t>
            </a:r>
            <a:endParaRPr/>
          </a:p>
        </p:txBody>
      </p:sp>
      <p:sp>
        <p:nvSpPr>
          <p:cNvPr id="324" name="Google Shape;324;p3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En haut de vos Microsoft Office windows, vous trouverez la zone </a:t>
            </a:r>
            <a:r>
              <a:rPr b="1" lang="fr-SN"/>
              <a:t>de</a:t>
            </a:r>
            <a:r>
              <a:rPr lang="fr-SN"/>
              <a:t> recherche. Cet outil puissant vous permet de rechercher des commandes PowerPoint, d’obtenir de l’aide ou d’effectuer des recherches sur le web.</a:t>
            </a:r>
            <a:endParaRPr/>
          </a:p>
        </p:txBody>
      </p:sp>
      <p:pic>
        <p:nvPicPr>
          <p:cNvPr id="325" name="Google Shape;325;p36"/>
          <p:cNvPicPr preferRelativeResize="0"/>
          <p:nvPr>
            <p:ph idx="2" type="body"/>
          </p:nvPr>
        </p:nvPicPr>
        <p:blipFill rotWithShape="1">
          <a:blip r:embed="rId3">
            <a:alphaModFix/>
          </a:blip>
          <a:srcRect b="0" l="0" r="0" t="0"/>
          <a:stretch/>
        </p:blipFill>
        <p:spPr>
          <a:xfrm>
            <a:off x="6991852" y="1825625"/>
            <a:ext cx="3542295" cy="435133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3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Ajouter, changer ou supprimer des transitions entre les diapositives</a:t>
            </a:r>
            <a:endParaRPr/>
          </a:p>
        </p:txBody>
      </p:sp>
      <p:sp>
        <p:nvSpPr>
          <p:cNvPr id="331" name="Google Shape;331;p3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Une transition de diapositive est l’effet visuel qui se produit lorsque vous passez d’une diapositive à l’autre pendant une présentation. Vous pouvez contrôler la vitesse, ajouter du son et personnaliser l’apparence des effets de transition.</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lang="fr-SN"/>
              <a:t>Sous Microsoft Windows</a:t>
            </a:r>
            <a:endParaRPr/>
          </a:p>
        </p:txBody>
      </p:sp>
      <p:sp>
        <p:nvSpPr>
          <p:cNvPr id="337" name="Google Shape;337;p3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3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Ajoutez des transitions de diapositives pour donner vie à votre présentation</a:t>
            </a:r>
            <a:endParaRPr/>
          </a:p>
        </p:txBody>
      </p:sp>
      <p:sp>
        <p:nvSpPr>
          <p:cNvPr id="343" name="Google Shape;343;p3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la diapositive à laquelle vous souhaitez ajouter une transition.</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l’onglet </a:t>
            </a:r>
            <a:r>
              <a:rPr b="1" lang="fr-SN"/>
              <a:t>Transitions</a:t>
            </a:r>
            <a:r>
              <a:rPr lang="fr-SN"/>
              <a:t>, puis choisissez une transition. Sélectionnez une transition pour afficher un aperçu.</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a:t>
            </a:r>
            <a:r>
              <a:rPr b="1" lang="fr-SN"/>
              <a:t>Options d’effet</a:t>
            </a:r>
            <a:r>
              <a:rPr lang="fr-SN"/>
              <a:t> pour choisir la direction et la nature de la transition.</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pic>
        <p:nvPicPr>
          <p:cNvPr id="104" name="Google Shape;104;p4"/>
          <p:cNvPicPr preferRelativeResize="0"/>
          <p:nvPr/>
        </p:nvPicPr>
        <p:blipFill rotWithShape="1">
          <a:blip r:embed="rId3">
            <a:alphaModFix/>
          </a:blip>
          <a:srcRect b="19165" l="18272" r="16361" t="8958"/>
          <a:stretch/>
        </p:blipFill>
        <p:spPr>
          <a:xfrm>
            <a:off x="3767135" y="747000"/>
            <a:ext cx="7805013" cy="5364000"/>
          </a:xfrm>
          <a:prstGeom prst="rect">
            <a:avLst/>
          </a:prstGeom>
          <a:noFill/>
          <a:ln>
            <a:noFill/>
          </a:ln>
        </p:spPr>
      </p:pic>
      <p:sp>
        <p:nvSpPr>
          <p:cNvPr id="105" name="Google Shape;105;p4"/>
          <p:cNvSpPr txBox="1"/>
          <p:nvPr/>
        </p:nvSpPr>
        <p:spPr>
          <a:xfrm>
            <a:off x="315052" y="2844225"/>
            <a:ext cx="1970989"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fr-SN" sz="3200" u="none" cap="none" strike="noStrike">
                <a:solidFill>
                  <a:schemeClr val="dk1"/>
                </a:solidFill>
                <a:latin typeface="Calibri"/>
                <a:ea typeface="Calibri"/>
                <a:cs typeface="Calibri"/>
                <a:sym typeface="Calibri"/>
              </a:rPr>
              <a:t>Interface </a:t>
            </a:r>
            <a:endParaRPr/>
          </a:p>
          <a:p>
            <a:pPr indent="0" lvl="0" marL="0" marR="0" rtl="0" algn="l">
              <a:spcBef>
                <a:spcPts val="0"/>
              </a:spcBef>
              <a:spcAft>
                <a:spcPts val="0"/>
              </a:spcAft>
              <a:buNone/>
            </a:pPr>
            <a:r>
              <a:rPr b="1" lang="fr-SN" sz="3200">
                <a:solidFill>
                  <a:schemeClr val="dk1"/>
                </a:solidFill>
                <a:latin typeface="Calibri"/>
                <a:ea typeface="Calibri"/>
                <a:cs typeface="Calibri"/>
                <a:sym typeface="Calibri"/>
              </a:rPr>
              <a:t>Graphique</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Ajoutez des transitions de diapositives pour donner vie à votre présentation</a:t>
            </a:r>
            <a:endParaRPr/>
          </a:p>
        </p:txBody>
      </p:sp>
      <p:sp>
        <p:nvSpPr>
          <p:cNvPr id="349" name="Google Shape;349;p4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4"/>
            </a:pPr>
            <a:r>
              <a:rPr lang="fr-SN"/>
              <a:t>Sélectionnez </a:t>
            </a:r>
            <a:r>
              <a:rPr b="1" lang="fr-SN"/>
              <a:t>Aperçu</a:t>
            </a:r>
            <a:r>
              <a:rPr lang="fr-SN"/>
              <a:t> pour voir la transition en action.</a:t>
            </a:r>
            <a:endParaRPr/>
          </a:p>
          <a:p>
            <a:pPr indent="0" lvl="0" marL="0" rtl="0" algn="l">
              <a:lnSpc>
                <a:spcPct val="90000"/>
              </a:lnSpc>
              <a:spcBef>
                <a:spcPts val="1000"/>
              </a:spcBef>
              <a:spcAft>
                <a:spcPts val="0"/>
              </a:spcAft>
              <a:buClr>
                <a:schemeClr val="dk1"/>
              </a:buClr>
              <a:buSzPts val="2800"/>
              <a:buNone/>
            </a:pPr>
            <a:r>
              <a:rPr lang="fr-SN"/>
              <a:t>Sélectionnez </a:t>
            </a:r>
            <a:r>
              <a:rPr b="1" lang="fr-SN"/>
              <a:t>Appliquer à tous</a:t>
            </a:r>
            <a:r>
              <a:rPr lang="fr-SN"/>
              <a:t> pour ajouter la transition à l'ensemble de la présentation.</a:t>
            </a:r>
            <a:endParaRPr/>
          </a:p>
          <a:p>
            <a:pPr indent="0" lvl="0" marL="0" rtl="0" algn="l">
              <a:lnSpc>
                <a:spcPct val="90000"/>
              </a:lnSpc>
              <a:spcBef>
                <a:spcPts val="1000"/>
              </a:spcBef>
              <a:spcAft>
                <a:spcPts val="0"/>
              </a:spcAft>
              <a:buClr>
                <a:schemeClr val="dk1"/>
              </a:buClr>
              <a:buSzPts val="2800"/>
              <a:buNone/>
            </a:pPr>
            <a:r>
              <a:rPr lang="fr-SN"/>
              <a:t>Pour supprimer une transition, sélectionnez </a:t>
            </a:r>
            <a:r>
              <a:rPr b="1" lang="fr-SN"/>
              <a:t>Transitions</a:t>
            </a:r>
            <a:r>
              <a:rPr lang="fr-SN"/>
              <a:t> &gt; </a:t>
            </a:r>
            <a:r>
              <a:rPr b="1" lang="fr-SN"/>
              <a:t>Aucune</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4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lang="fr-SN"/>
              <a:t>Avec Android</a:t>
            </a:r>
            <a:endParaRPr/>
          </a:p>
        </p:txBody>
      </p:sp>
      <p:sp>
        <p:nvSpPr>
          <p:cNvPr id="355" name="Google Shape;355;p4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4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Ajouter une transition</a:t>
            </a:r>
            <a:endParaRPr/>
          </a:p>
        </p:txBody>
      </p:sp>
      <p:sp>
        <p:nvSpPr>
          <p:cNvPr id="361" name="Google Shape;361;p4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Ouvrez votre présentation.</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Sur votre tablette Android, appuyez sur l’onglet </a:t>
            </a:r>
            <a:r>
              <a:rPr b="1" lang="fr-SN"/>
              <a:t>Transitions</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62" name="Google Shape;362;p42"/>
          <p:cNvPicPr preferRelativeResize="0"/>
          <p:nvPr>
            <p:ph idx="2" type="body"/>
          </p:nvPr>
        </p:nvPicPr>
        <p:blipFill rotWithShape="1">
          <a:blip r:embed="rId3">
            <a:alphaModFix/>
          </a:blip>
          <a:srcRect b="0" l="0" r="0" t="0"/>
          <a:stretch/>
        </p:blipFill>
        <p:spPr>
          <a:xfrm>
            <a:off x="6197600" y="3626644"/>
            <a:ext cx="5130800" cy="7493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4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Ajouter une transition</a:t>
            </a:r>
            <a:br>
              <a:rPr b="1" lang="fr-SN"/>
            </a:br>
            <a:endParaRPr/>
          </a:p>
        </p:txBody>
      </p:sp>
      <p:sp>
        <p:nvSpPr>
          <p:cNvPr id="368" name="Google Shape;368;p4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Sur votre téléphone Android, appuyez sur l’icône Modifier  dans la partie supérieure droite de votre écran, appuyez sur </a:t>
            </a:r>
            <a:r>
              <a:rPr b="1" lang="fr-SN"/>
              <a:t>Accueil</a:t>
            </a:r>
            <a:r>
              <a:rPr lang="fr-SN"/>
              <a:t>, puis appuyez sur </a:t>
            </a:r>
            <a:r>
              <a:rPr b="1" lang="fr-SN"/>
              <a:t>Transitions</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69" name="Google Shape;369;p43"/>
          <p:cNvPicPr preferRelativeResize="0"/>
          <p:nvPr>
            <p:ph idx="2" type="body"/>
          </p:nvPr>
        </p:nvPicPr>
        <p:blipFill rotWithShape="1">
          <a:blip r:embed="rId3">
            <a:alphaModFix/>
          </a:blip>
          <a:srcRect b="0" l="0" r="0" t="0"/>
          <a:stretch/>
        </p:blipFill>
        <p:spPr>
          <a:xfrm>
            <a:off x="7525412" y="1825625"/>
            <a:ext cx="2475176" cy="435133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4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Ajouter une transition</a:t>
            </a:r>
            <a:endParaRPr/>
          </a:p>
        </p:txBody>
      </p:sp>
      <p:sp>
        <p:nvSpPr>
          <p:cNvPr id="375" name="Google Shape;375;p4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3"/>
            </a:pPr>
            <a:r>
              <a:rPr lang="fr-SN"/>
              <a:t>Appuyez sur la flèche vers le bas pour développer les </a:t>
            </a:r>
            <a:r>
              <a:rPr b="1" lang="fr-SN"/>
              <a:t>Effets de transition</a:t>
            </a:r>
            <a:r>
              <a:rPr lang="fr-SN"/>
              <a:t>. Une galerie d’effets de transition regroupés dans les catégories </a:t>
            </a:r>
            <a:r>
              <a:rPr b="1" lang="fr-SN"/>
              <a:t>Discret, Captivant, </a:t>
            </a:r>
            <a:r>
              <a:rPr lang="fr-SN"/>
              <a:t>et </a:t>
            </a:r>
            <a:r>
              <a:rPr b="1" lang="fr-SN"/>
              <a:t>Contenu dynamique</a:t>
            </a:r>
            <a:r>
              <a:rPr lang="fr-SN"/>
              <a:t> apparaît.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76" name="Google Shape;376;p44"/>
          <p:cNvPicPr preferRelativeResize="0"/>
          <p:nvPr>
            <p:ph idx="2" type="body"/>
          </p:nvPr>
        </p:nvPicPr>
        <p:blipFill rotWithShape="1">
          <a:blip r:embed="rId3">
            <a:alphaModFix/>
          </a:blip>
          <a:srcRect b="0" l="0" r="0" t="0"/>
          <a:stretch/>
        </p:blipFill>
        <p:spPr>
          <a:xfrm>
            <a:off x="7525412" y="1825625"/>
            <a:ext cx="2475176" cy="4351338"/>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4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Ajouter une transition</a:t>
            </a:r>
            <a:endParaRPr/>
          </a:p>
        </p:txBody>
      </p:sp>
      <p:sp>
        <p:nvSpPr>
          <p:cNvPr id="382" name="Google Shape;382;p4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4"/>
            </a:pPr>
            <a:r>
              <a:rPr lang="fr-SN"/>
              <a:t>Choisissez une transition ; par exemple, appuyez sur </a:t>
            </a:r>
            <a:r>
              <a:rPr b="1" lang="fr-SN"/>
              <a:t>Morphose</a:t>
            </a:r>
            <a:r>
              <a:rPr lang="fr-SN"/>
              <a:t> pour qu’une diapositive se transforme progressivement en la diapositive suivante.</a:t>
            </a:r>
            <a:endParaRPr/>
          </a:p>
          <a:p>
            <a:pPr indent="-514350" lvl="0" marL="514350" rtl="0" algn="l">
              <a:lnSpc>
                <a:spcPct val="90000"/>
              </a:lnSpc>
              <a:spcBef>
                <a:spcPts val="1000"/>
              </a:spcBef>
              <a:spcAft>
                <a:spcPts val="0"/>
              </a:spcAft>
              <a:buClr>
                <a:schemeClr val="dk1"/>
              </a:buClr>
              <a:buSzPts val="2800"/>
              <a:buFont typeface="Calibri"/>
              <a:buAutoNum type="arabicPeriod" startAt="4"/>
            </a:pPr>
            <a:r>
              <a:rPr lang="fr-SN"/>
              <a:t>Sélectionnez </a:t>
            </a:r>
            <a:r>
              <a:rPr b="1" lang="fr-SN"/>
              <a:t>Options d’effet</a:t>
            </a:r>
            <a:r>
              <a:rPr lang="fr-SN"/>
              <a:t> pour choisir la direction de la transition.</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83" name="Google Shape;383;p45"/>
          <p:cNvPicPr preferRelativeResize="0"/>
          <p:nvPr>
            <p:ph idx="2" type="body"/>
          </p:nvPr>
        </p:nvPicPr>
        <p:blipFill rotWithShape="1">
          <a:blip r:embed="rId3">
            <a:alphaModFix/>
          </a:blip>
          <a:srcRect b="0" l="0" r="0" t="0"/>
          <a:stretch/>
        </p:blipFill>
        <p:spPr>
          <a:xfrm>
            <a:off x="7796192" y="2219294"/>
            <a:ext cx="3182148" cy="35640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4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Ajouter une transition</a:t>
            </a:r>
            <a:endParaRPr/>
          </a:p>
        </p:txBody>
      </p:sp>
      <p:sp>
        <p:nvSpPr>
          <p:cNvPr id="389" name="Google Shape;389;p4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6"/>
            </a:pPr>
            <a:r>
              <a:rPr lang="fr-SN"/>
              <a:t>(Facultatif) Pour appliquer la même transition à toutes les diapositives de la présentation, cliquez sur </a:t>
            </a:r>
            <a:r>
              <a:rPr b="1" lang="fr-SN"/>
              <a:t>Appliquer partout</a:t>
            </a:r>
            <a:r>
              <a:rPr lang="fr-SN"/>
              <a:t>.</a:t>
            </a:r>
            <a:endParaRPr/>
          </a:p>
        </p:txBody>
      </p:sp>
      <p:pic>
        <p:nvPicPr>
          <p:cNvPr id="390" name="Google Shape;390;p46"/>
          <p:cNvPicPr preferRelativeResize="0"/>
          <p:nvPr>
            <p:ph idx="2" type="body"/>
          </p:nvPr>
        </p:nvPicPr>
        <p:blipFill rotWithShape="1">
          <a:blip r:embed="rId3">
            <a:alphaModFix/>
          </a:blip>
          <a:srcRect b="0" l="0" r="0" t="0"/>
          <a:stretch/>
        </p:blipFill>
        <p:spPr>
          <a:xfrm>
            <a:off x="7810478" y="1948657"/>
            <a:ext cx="3342863" cy="37440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Supprimer une transition</a:t>
            </a:r>
            <a:endParaRPr/>
          </a:p>
        </p:txBody>
      </p:sp>
      <p:sp>
        <p:nvSpPr>
          <p:cNvPr id="396" name="Google Shape;396;p4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a:bodyPr>
          <a:lstStyle/>
          <a:p>
            <a:pPr indent="-514350" lvl="0" marL="514350" rtl="0" algn="l">
              <a:lnSpc>
                <a:spcPct val="90000"/>
              </a:lnSpc>
              <a:spcBef>
                <a:spcPts val="0"/>
              </a:spcBef>
              <a:spcAft>
                <a:spcPts val="0"/>
              </a:spcAft>
              <a:buClr>
                <a:schemeClr val="dk1"/>
              </a:buClr>
              <a:buSzPct val="100000"/>
              <a:buFont typeface="Calibri"/>
              <a:buAutoNum type="arabicPeriod"/>
            </a:pPr>
            <a:r>
              <a:rPr lang="fr-SN"/>
              <a:t>Sur votre tablette Android, appuyez sur l’onglet </a:t>
            </a:r>
            <a:r>
              <a:rPr b="1" lang="fr-SN"/>
              <a:t>Transitions</a:t>
            </a:r>
            <a:r>
              <a:rPr lang="fr-SN"/>
              <a:t>. Sur votre téléphone Android, appuyez sur l’icône Modifier &lt;/c0&gt; dans la partie supérieure droite de votre écran, appuyez sur Accueil, puis appuyez sur Transitions.</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Développez </a:t>
            </a:r>
            <a:r>
              <a:rPr b="1" lang="fr-SN"/>
              <a:t>Effets de transition</a:t>
            </a:r>
            <a:r>
              <a:rPr lang="fr-SN"/>
              <a:t>.</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Appuyez sur </a:t>
            </a:r>
            <a:r>
              <a:rPr b="1" lang="fr-SN"/>
              <a:t>Aucune</a:t>
            </a:r>
            <a:r>
              <a:rPr lang="fr-SN"/>
              <a:t>.</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397" name="Google Shape;397;p47"/>
          <p:cNvPicPr preferRelativeResize="0"/>
          <p:nvPr>
            <p:ph idx="2" type="body"/>
          </p:nvPr>
        </p:nvPicPr>
        <p:blipFill rotWithShape="1">
          <a:blip r:embed="rId3">
            <a:alphaModFix/>
          </a:blip>
          <a:srcRect b="0" l="0" r="0" t="0"/>
          <a:stretch/>
        </p:blipFill>
        <p:spPr>
          <a:xfrm>
            <a:off x="7525412" y="1825625"/>
            <a:ext cx="2475176" cy="4351338"/>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4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Animer du texte ou des objets</a:t>
            </a:r>
            <a:endParaRPr/>
          </a:p>
        </p:txBody>
      </p:sp>
      <p:sp>
        <p:nvSpPr>
          <p:cNvPr id="403" name="Google Shape;403;p4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4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Animer du texte ou des objets</a:t>
            </a:r>
            <a:endParaRPr/>
          </a:p>
        </p:txBody>
      </p:sp>
      <p:sp>
        <p:nvSpPr>
          <p:cNvPr id="409" name="Google Shape;409;p4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lnSpcReduction="10000"/>
          </a:bodyPr>
          <a:lstStyle/>
          <a:p>
            <a:pPr indent="-514350" lvl="0" marL="514350" rtl="0" algn="l">
              <a:lnSpc>
                <a:spcPct val="90000"/>
              </a:lnSpc>
              <a:spcBef>
                <a:spcPts val="0"/>
              </a:spcBef>
              <a:spcAft>
                <a:spcPts val="0"/>
              </a:spcAft>
              <a:buClr>
                <a:schemeClr val="dk1"/>
              </a:buClr>
              <a:buSzPct val="100000"/>
              <a:buFont typeface="Calibri"/>
              <a:buAutoNum type="arabicPeriod"/>
            </a:pPr>
            <a:r>
              <a:rPr lang="fr-SN"/>
              <a:t>Sélectionnez l’objet que vous souhaitez animer.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l’onglet </a:t>
            </a:r>
            <a:r>
              <a:rPr b="1" lang="fr-SN"/>
              <a:t>Animations</a:t>
            </a:r>
            <a:r>
              <a:rPr lang="fr-SN"/>
              <a:t> du ruban, dans le groupe </a:t>
            </a:r>
            <a:r>
              <a:rPr b="1" lang="fr-SN"/>
              <a:t>Animation</a:t>
            </a:r>
            <a:r>
              <a:rPr lang="fr-SN"/>
              <a:t>, cliquez sur </a:t>
            </a:r>
            <a:r>
              <a:rPr b="1" lang="fr-SN"/>
              <a:t>Autres</a:t>
            </a:r>
            <a:r>
              <a:rPr lang="fr-SN"/>
              <a:t> Bouton Plus et sélectionnez l’effet d’animation souhaité.</a:t>
            </a:r>
            <a:endParaRPr/>
          </a:p>
          <a:p>
            <a:pPr indent="-349885" lvl="0" marL="514350" rtl="0" algn="l">
              <a:lnSpc>
                <a:spcPct val="90000"/>
              </a:lnSpc>
              <a:spcBef>
                <a:spcPts val="1000"/>
              </a:spcBef>
              <a:spcAft>
                <a:spcPts val="0"/>
              </a:spcAft>
              <a:buClr>
                <a:schemeClr val="dk1"/>
              </a:buClr>
              <a:buSzPct val="100000"/>
              <a:buFont typeface="Calibri"/>
              <a:buNone/>
            </a:pPr>
            <a:r>
              <a:t/>
            </a:r>
            <a:endParaRPr/>
          </a:p>
          <a:p>
            <a:pPr indent="0" lvl="0" marL="0" rtl="0" algn="l">
              <a:lnSpc>
                <a:spcPct val="90000"/>
              </a:lnSpc>
              <a:spcBef>
                <a:spcPts val="1000"/>
              </a:spcBef>
              <a:spcAft>
                <a:spcPts val="0"/>
              </a:spcAft>
              <a:buClr>
                <a:schemeClr val="dk1"/>
              </a:buClr>
              <a:buSzPct val="100000"/>
              <a:buNone/>
            </a:pPr>
            <a:r>
              <a:rPr lang="fr-SN"/>
              <a:t>Les effets les plus utilisés sont affichés. Pour accéder à davantage d’options, cliquez sur l’option </a:t>
            </a:r>
            <a:r>
              <a:rPr b="1" lang="fr-SN"/>
              <a:t>Autres</a:t>
            </a:r>
            <a:r>
              <a:rPr lang="fr-SN"/>
              <a:t> en bas de la galerie.</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410" name="Google Shape;410;p49"/>
          <p:cNvPicPr preferRelativeResize="0"/>
          <p:nvPr>
            <p:ph idx="2" type="body"/>
          </p:nvPr>
        </p:nvPicPr>
        <p:blipFill rotWithShape="1">
          <a:blip r:embed="rId3">
            <a:alphaModFix/>
          </a:blip>
          <a:srcRect b="0" l="0" r="0" t="0"/>
          <a:stretch/>
        </p:blipFill>
        <p:spPr>
          <a:xfrm>
            <a:off x="6242050" y="3182144"/>
            <a:ext cx="5041900" cy="16383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pic>
        <p:nvPicPr>
          <p:cNvPr id="110" name="Google Shape;110;p5"/>
          <p:cNvPicPr preferRelativeResize="0"/>
          <p:nvPr/>
        </p:nvPicPr>
        <p:blipFill rotWithShape="1">
          <a:blip r:embed="rId3">
            <a:alphaModFix/>
          </a:blip>
          <a:srcRect b="16876" l="24523" r="21961" t="14791"/>
          <a:stretch/>
        </p:blipFill>
        <p:spPr>
          <a:xfrm>
            <a:off x="4346330" y="993744"/>
            <a:ext cx="7217567" cy="5760000"/>
          </a:xfrm>
          <a:prstGeom prst="rect">
            <a:avLst/>
          </a:prstGeom>
          <a:noFill/>
          <a:ln>
            <a:noFill/>
          </a:ln>
        </p:spPr>
      </p:pic>
      <p:sp>
        <p:nvSpPr>
          <p:cNvPr id="111" name="Google Shape;111;p5"/>
          <p:cNvSpPr txBox="1"/>
          <p:nvPr/>
        </p:nvSpPr>
        <p:spPr>
          <a:xfrm>
            <a:off x="1418492" y="2828835"/>
            <a:ext cx="240739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fr-SN" sz="3600">
                <a:solidFill>
                  <a:schemeClr val="dk1"/>
                </a:solidFill>
                <a:latin typeface="Calibri"/>
                <a:ea typeface="Calibri"/>
                <a:cs typeface="Calibri"/>
                <a:sym typeface="Calibri"/>
              </a:rPr>
              <a:t>Menu </a:t>
            </a:r>
            <a:endParaRPr/>
          </a:p>
          <a:p>
            <a:pPr indent="0" lvl="0" marL="0" marR="0" rtl="0" algn="l">
              <a:spcBef>
                <a:spcPts val="0"/>
              </a:spcBef>
              <a:spcAft>
                <a:spcPts val="0"/>
              </a:spcAft>
              <a:buNone/>
            </a:pPr>
            <a:r>
              <a:rPr b="1" lang="fr-SN" sz="3600">
                <a:solidFill>
                  <a:schemeClr val="dk1"/>
                </a:solidFill>
                <a:latin typeface="Calibri"/>
                <a:ea typeface="Calibri"/>
                <a:cs typeface="Calibri"/>
                <a:sym typeface="Calibri"/>
              </a:rPr>
              <a:t>Démarrage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Insérer une vidéo à partir de YouTube ou d’un autre site</a:t>
            </a:r>
            <a:endParaRPr/>
          </a:p>
        </p:txBody>
      </p:sp>
      <p:sp>
        <p:nvSpPr>
          <p:cNvPr id="416" name="Google Shape;416;p5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5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Insérer une vidéo</a:t>
            </a:r>
            <a:endParaRPr/>
          </a:p>
        </p:txBody>
      </p:sp>
      <p:sp>
        <p:nvSpPr>
          <p:cNvPr id="422" name="Google Shape;422;p5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Dans PowerPoint 2016, vous pouvez insérer une vidéo en ligne avec code incorporé ou rechercher une vidéo à l’aide de son nom. Vous pouvez ensuite la visionner pendant votre présentation.</a:t>
            </a:r>
            <a:endParaRPr/>
          </a:p>
          <a:p>
            <a:pPr indent="-228600" lvl="0" marL="228600" rtl="0" algn="l">
              <a:lnSpc>
                <a:spcPct val="90000"/>
              </a:lnSpc>
              <a:spcBef>
                <a:spcPts val="1000"/>
              </a:spcBef>
              <a:spcAft>
                <a:spcPts val="0"/>
              </a:spcAft>
              <a:buClr>
                <a:schemeClr val="dk1"/>
              </a:buClr>
              <a:buSzPts val="2800"/>
              <a:buChar char="•"/>
            </a:pPr>
            <a:r>
              <a:rPr lang="fr-SN"/>
              <a:t>La vidéo est lue directement à partir du site Web, et elle possède les commandes du site pour la lecture, la pause, le volume, etc. Les fonctionnalités de lecture de PowerPoint (fondu, signet, découpage, etc.) ne s’appliquent pas aux vidéos en ligne.</a:t>
            </a:r>
            <a:endParaRPr/>
          </a:p>
          <a:p>
            <a:pPr indent="-228600" lvl="0" marL="228600" rtl="0" algn="l">
              <a:lnSpc>
                <a:spcPct val="90000"/>
              </a:lnSpc>
              <a:spcBef>
                <a:spcPts val="1000"/>
              </a:spcBef>
              <a:spcAft>
                <a:spcPts val="0"/>
              </a:spcAft>
              <a:buClr>
                <a:schemeClr val="dk1"/>
              </a:buClr>
              <a:buSzPts val="2800"/>
              <a:buChar char="•"/>
            </a:pPr>
            <a:r>
              <a:rPr lang="fr-SN"/>
              <a:t>La vidéo étant stockée sur un site Web plutôt que dans votre présentation, vous devez être connecté à Internet pour que la vidéo soit lue avec succès.</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5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Insérer la vidéo en ligne avec un code « incorporé »</a:t>
            </a:r>
            <a:endParaRPr/>
          </a:p>
        </p:txBody>
      </p:sp>
      <p:sp>
        <p:nvSpPr>
          <p:cNvPr id="428" name="Google Shape;428;p5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Sur YouTube ou Vimeo, recherchez la vidéo que vous voulez insérer.</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Sous la vidéo, cliquez sur </a:t>
            </a:r>
            <a:r>
              <a:rPr b="1" lang="fr-SN"/>
              <a:t>Partager</a:t>
            </a:r>
            <a:r>
              <a:rPr lang="fr-SN"/>
              <a:t>, puis sur </a:t>
            </a:r>
            <a:r>
              <a:rPr b="1" lang="fr-SN"/>
              <a:t>Incorporer</a:t>
            </a:r>
            <a:r>
              <a:rPr lang="fr-SN"/>
              <a:t>. (Si vous omettez de cliquer sur </a:t>
            </a:r>
            <a:r>
              <a:rPr b="1" lang="fr-SN"/>
              <a:t>Intégrer</a:t>
            </a:r>
            <a:r>
              <a:rPr lang="fr-SN"/>
              <a:t>, vous finirez par copier le code incorrect.)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29" name="Google Shape;429;p52"/>
          <p:cNvPicPr preferRelativeResize="0"/>
          <p:nvPr>
            <p:ph idx="2" type="body"/>
          </p:nvPr>
        </p:nvPicPr>
        <p:blipFill rotWithShape="1">
          <a:blip r:embed="rId3">
            <a:alphaModFix/>
          </a:blip>
          <a:srcRect b="0" l="0" r="0" t="0"/>
          <a:stretch/>
        </p:blipFill>
        <p:spPr>
          <a:xfrm>
            <a:off x="6096000" y="2195115"/>
            <a:ext cx="5805488" cy="2467769"/>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5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Insérer la vidéo en ligne avec un code « incorporé »</a:t>
            </a:r>
            <a:endParaRPr/>
          </a:p>
        </p:txBody>
      </p:sp>
      <p:sp>
        <p:nvSpPr>
          <p:cNvPr id="435" name="Google Shape;435;p5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3"/>
            </a:pPr>
            <a:r>
              <a:rPr lang="fr-SN"/>
              <a:t>Cliquez avec le bouton sur le code incorporé iFrame, puis cliquez sur </a:t>
            </a:r>
            <a:r>
              <a:rPr b="1" lang="fr-SN"/>
              <a:t>Copier</a:t>
            </a:r>
            <a:r>
              <a:rPr lang="fr-SN"/>
              <a:t>.</a:t>
            </a:r>
            <a:endParaRPr/>
          </a:p>
        </p:txBody>
      </p:sp>
      <p:pic>
        <p:nvPicPr>
          <p:cNvPr id="436" name="Google Shape;436;p53"/>
          <p:cNvPicPr preferRelativeResize="0"/>
          <p:nvPr>
            <p:ph idx="2" type="body"/>
          </p:nvPr>
        </p:nvPicPr>
        <p:blipFill rotWithShape="1">
          <a:blip r:embed="rId3">
            <a:alphaModFix/>
          </a:blip>
          <a:srcRect b="0" l="0" r="0" t="0"/>
          <a:stretch/>
        </p:blipFill>
        <p:spPr>
          <a:xfrm>
            <a:off x="6172200" y="2552458"/>
            <a:ext cx="5181600" cy="2897671"/>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5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Insérer la vidéo en ligne avec un code « incorporé »</a:t>
            </a:r>
            <a:endParaRPr/>
          </a:p>
        </p:txBody>
      </p:sp>
      <p:sp>
        <p:nvSpPr>
          <p:cNvPr id="442" name="Google Shape;442;p5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Si le texte en surbrillance que vous copiez commence par « http », arrêtez. Ce n’est pas le code à copier. Retournez à l’étape 2 et cliquez sur </a:t>
            </a:r>
            <a:r>
              <a:rPr b="1" lang="fr-SN"/>
              <a:t>Incorporer</a:t>
            </a:r>
            <a:r>
              <a:rPr lang="fr-SN"/>
              <a:t> :</a:t>
            </a:r>
            <a:endParaRPr/>
          </a:p>
        </p:txBody>
      </p:sp>
      <p:pic>
        <p:nvPicPr>
          <p:cNvPr id="443" name="Google Shape;443;p54"/>
          <p:cNvPicPr preferRelativeResize="0"/>
          <p:nvPr>
            <p:ph idx="2" type="body"/>
          </p:nvPr>
        </p:nvPicPr>
        <p:blipFill rotWithShape="1">
          <a:blip r:embed="rId3">
            <a:alphaModFix/>
          </a:blip>
          <a:srcRect b="0" l="0" r="0" t="0"/>
          <a:stretch/>
        </p:blipFill>
        <p:spPr>
          <a:xfrm>
            <a:off x="6975475" y="4110831"/>
            <a:ext cx="4313238" cy="1809750"/>
          </a:xfrm>
          <a:prstGeom prst="rect">
            <a:avLst/>
          </a:prstGeom>
          <a:noFill/>
          <a:ln>
            <a:noFill/>
          </a:ln>
        </p:spPr>
      </p:pic>
      <p:pic>
        <p:nvPicPr>
          <p:cNvPr id="444" name="Google Shape;444;p54"/>
          <p:cNvPicPr preferRelativeResize="0"/>
          <p:nvPr/>
        </p:nvPicPr>
        <p:blipFill rotWithShape="1">
          <a:blip r:embed="rId4">
            <a:alphaModFix/>
          </a:blip>
          <a:srcRect b="0" l="0" r="0" t="0"/>
          <a:stretch/>
        </p:blipFill>
        <p:spPr>
          <a:xfrm>
            <a:off x="6975474" y="2085975"/>
            <a:ext cx="4011613" cy="180975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5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Insérer la vidéo en ligne avec un code « incorporé »</a:t>
            </a:r>
            <a:endParaRPr/>
          </a:p>
        </p:txBody>
      </p:sp>
      <p:sp>
        <p:nvSpPr>
          <p:cNvPr id="450" name="Google Shape;450;p5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4"/>
            </a:pPr>
            <a:r>
              <a:rPr lang="fr-SN"/>
              <a:t>Dans PowerPoint, cliquez sur la diapositive à laquelle vous souhaitez ajouter une vidéo.</a:t>
            </a:r>
            <a:endParaRPr/>
          </a:p>
          <a:p>
            <a:pPr indent="-514350" lvl="0" marL="514350" rtl="0" algn="l">
              <a:lnSpc>
                <a:spcPct val="90000"/>
              </a:lnSpc>
              <a:spcBef>
                <a:spcPts val="1000"/>
              </a:spcBef>
              <a:spcAft>
                <a:spcPts val="0"/>
              </a:spcAft>
              <a:buClr>
                <a:schemeClr val="dk1"/>
              </a:buClr>
              <a:buSzPts val="2800"/>
              <a:buFont typeface="Calibri"/>
              <a:buAutoNum type="arabicPeriod" startAt="4"/>
            </a:pPr>
            <a:r>
              <a:rPr lang="fr-SN"/>
              <a:t>Dans l’onglet </a:t>
            </a:r>
            <a:r>
              <a:rPr b="1" lang="fr-SN"/>
              <a:t>Insertion</a:t>
            </a:r>
            <a:r>
              <a:rPr lang="fr-SN"/>
              <a:t>, cliquez </a:t>
            </a:r>
            <a:r>
              <a:rPr b="1" lang="fr-SN"/>
              <a:t>Vidéo</a:t>
            </a:r>
            <a:r>
              <a:rPr lang="fr-SN"/>
              <a:t> &gt; </a:t>
            </a:r>
            <a:r>
              <a:rPr b="1" lang="fr-SN"/>
              <a:t>Vidéo en ligne</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startAt="4"/>
            </a:pPr>
            <a:r>
              <a:rPr lang="fr-SN"/>
              <a:t>Dans la zone </a:t>
            </a:r>
            <a:r>
              <a:rPr b="1" lang="fr-SN"/>
              <a:t>À partir d’un code incorporé de vidéos</a:t>
            </a:r>
            <a:r>
              <a:rPr lang="fr-SN"/>
              <a:t>, collez le code incorporé, puis cliquez sur la flèche.</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51" name="Google Shape;451;p55"/>
          <p:cNvPicPr preferRelativeResize="0"/>
          <p:nvPr>
            <p:ph idx="2" type="body"/>
          </p:nvPr>
        </p:nvPicPr>
        <p:blipFill rotWithShape="1">
          <a:blip r:embed="rId3">
            <a:alphaModFix/>
          </a:blip>
          <a:srcRect b="0" l="0" r="0" t="0"/>
          <a:stretch/>
        </p:blipFill>
        <p:spPr>
          <a:xfrm>
            <a:off x="6172200" y="2943157"/>
            <a:ext cx="5181600" cy="2116274"/>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Insérer la vidéo en ligne avec un code « incorporé »</a:t>
            </a:r>
            <a:endParaRPr/>
          </a:p>
        </p:txBody>
      </p:sp>
      <p:sp>
        <p:nvSpPr>
          <p:cNvPr id="457" name="Google Shape;457;p5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7"/>
            </a:pPr>
            <a:r>
              <a:rPr lang="fr-SN"/>
              <a:t>Un rectangle vidéo est placé sur votre diapositive. Vous pouvez le déplacer et le redimensionner comme vous le souhaitez. Pour prévisualiser votre vidéo sur votre diapositive, cliquez avec le bouton droit sur le rectangle vidéo, sélectionnez </a:t>
            </a:r>
            <a:r>
              <a:rPr b="1" lang="fr-SN"/>
              <a:t>Aperçu</a:t>
            </a:r>
            <a:r>
              <a:rPr lang="fr-SN"/>
              <a:t>, puis cliquez sur le bouton de lecture de la vidéo.</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5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Ajouter ou supprimer un son dans votre présentation</a:t>
            </a:r>
            <a:endParaRPr/>
          </a:p>
        </p:txBody>
      </p:sp>
      <p:sp>
        <p:nvSpPr>
          <p:cNvPr id="463" name="Google Shape;463;p5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fr-SN"/>
              <a:t>PowerPoint</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5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Ajouter ou supprimer un son</a:t>
            </a:r>
            <a:endParaRPr/>
          </a:p>
        </p:txBody>
      </p:sp>
      <p:sp>
        <p:nvSpPr>
          <p:cNvPr id="469" name="Google Shape;469;p5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Vous pouvez ajouter du son, par exemple, une musique, une narration ou un échantillon sonore, à votre présentation PowerPoint. Pour enregistrer et écouter de l’audio, l’ordinateur doit être équipé d’une carte son, d’un microphone et de haut-parleurs.</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5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Ajouter du son à partir de votre PC</a:t>
            </a:r>
            <a:endParaRPr/>
          </a:p>
        </p:txBody>
      </p:sp>
      <p:sp>
        <p:nvSpPr>
          <p:cNvPr id="475" name="Google Shape;475;p5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a:t>
            </a:r>
            <a:r>
              <a:rPr b="1" lang="fr-SN"/>
              <a:t>Insertion</a:t>
            </a:r>
            <a:r>
              <a:rPr lang="fr-SN"/>
              <a:t> &gt; </a:t>
            </a:r>
            <a:r>
              <a:rPr b="1" lang="fr-SN"/>
              <a:t>Audio</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a:t>
            </a:r>
            <a:r>
              <a:rPr b="1" lang="fr-SN"/>
              <a:t>Audio sur mon PC</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Dans la boîte de dialogue </a:t>
            </a:r>
            <a:r>
              <a:rPr b="1" lang="fr-SN"/>
              <a:t>Insérer un élément Audio</a:t>
            </a:r>
            <a:r>
              <a:rPr lang="fr-SN"/>
              <a:t>, sélectionnez le fichier audio que vous souhaitez ajouter.</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a:t>
            </a:r>
            <a:r>
              <a:rPr b="1" lang="fr-SN"/>
              <a:t>Insertion</a:t>
            </a:r>
            <a:r>
              <a:rPr lang="fr-SN"/>
              <a:t>.</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pic>
        <p:nvPicPr>
          <p:cNvPr id="116" name="Google Shape;116;p6"/>
          <p:cNvPicPr preferRelativeResize="0"/>
          <p:nvPr/>
        </p:nvPicPr>
        <p:blipFill rotWithShape="1">
          <a:blip r:embed="rId3">
            <a:alphaModFix/>
          </a:blip>
          <a:srcRect b="11665" l="13584" r="12977" t="9584"/>
          <a:stretch/>
        </p:blipFill>
        <p:spPr>
          <a:xfrm>
            <a:off x="3500437" y="928688"/>
            <a:ext cx="8058151" cy="5400676"/>
          </a:xfrm>
          <a:prstGeom prst="rect">
            <a:avLst/>
          </a:prstGeom>
          <a:noFill/>
          <a:ln>
            <a:noFill/>
          </a:ln>
        </p:spPr>
      </p:pic>
      <p:sp>
        <p:nvSpPr>
          <p:cNvPr id="117" name="Google Shape;117;p6"/>
          <p:cNvSpPr txBox="1"/>
          <p:nvPr/>
        </p:nvSpPr>
        <p:spPr>
          <a:xfrm>
            <a:off x="1113692" y="3259015"/>
            <a:ext cx="1880643"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SN" sz="3600">
                <a:solidFill>
                  <a:schemeClr val="dk1"/>
                </a:solidFill>
                <a:latin typeface="Calibri"/>
                <a:ea typeface="Calibri"/>
                <a:cs typeface="Calibri"/>
                <a:sym typeface="Calibri"/>
              </a:rPr>
              <a:t>Barre </a:t>
            </a:r>
            <a:endParaRPr/>
          </a:p>
          <a:p>
            <a:pPr indent="0" lvl="0" marL="0" marR="0" rtl="0" algn="l">
              <a:spcBef>
                <a:spcPts val="0"/>
              </a:spcBef>
              <a:spcAft>
                <a:spcPts val="0"/>
              </a:spcAft>
              <a:buNone/>
            </a:pPr>
            <a:r>
              <a:rPr lang="fr-SN" sz="3600">
                <a:solidFill>
                  <a:schemeClr val="dk1"/>
                </a:solidFill>
                <a:latin typeface="Calibri"/>
                <a:ea typeface="Calibri"/>
                <a:cs typeface="Calibri"/>
                <a:sym typeface="Calibri"/>
              </a:rPr>
              <a:t>du Menu</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6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Enregistrement audio</a:t>
            </a:r>
            <a:endParaRPr/>
          </a:p>
        </p:txBody>
      </p:sp>
      <p:sp>
        <p:nvSpPr>
          <p:cNvPr id="481" name="Google Shape;481;p6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a:t>
            </a:r>
            <a:r>
              <a:rPr b="1" lang="fr-SN"/>
              <a:t>Insertion</a:t>
            </a:r>
            <a:r>
              <a:rPr lang="fr-SN"/>
              <a:t> &gt; </a:t>
            </a:r>
            <a:r>
              <a:rPr b="1" lang="fr-SN"/>
              <a:t>Audio</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a:t>
            </a:r>
            <a:r>
              <a:rPr b="1" lang="fr-SN"/>
              <a:t>Enregistrement audio</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Entrez un nom pour votre fichier audio, sélectionnez </a:t>
            </a:r>
            <a:r>
              <a:rPr b="1" lang="fr-SN"/>
              <a:t>Enregistrer</a:t>
            </a:r>
            <a:r>
              <a:rPr lang="fr-SN"/>
              <a:t>, puis parlez.</a:t>
            </a:r>
            <a:endParaRPr/>
          </a:p>
          <a:p>
            <a:pPr indent="-50800" lvl="0" marL="228600" rtl="0" algn="l">
              <a:lnSpc>
                <a:spcPct val="90000"/>
              </a:lnSpc>
              <a:spcBef>
                <a:spcPts val="1000"/>
              </a:spcBef>
              <a:spcAft>
                <a:spcPts val="0"/>
              </a:spcAft>
              <a:buClr>
                <a:schemeClr val="dk1"/>
              </a:buClr>
              <a:buSzPts val="2800"/>
              <a:buNone/>
            </a:pPr>
            <a:r>
              <a:t/>
            </a:r>
            <a:endParaRPr/>
          </a:p>
          <a:p>
            <a:pPr indent="-228600" lvl="0" marL="228600" rtl="0" algn="l">
              <a:lnSpc>
                <a:spcPct val="90000"/>
              </a:lnSpc>
              <a:spcBef>
                <a:spcPts val="1000"/>
              </a:spcBef>
              <a:spcAft>
                <a:spcPts val="0"/>
              </a:spcAft>
              <a:buClr>
                <a:schemeClr val="dk1"/>
              </a:buClr>
              <a:buSzPts val="2800"/>
              <a:buChar char="•"/>
            </a:pPr>
            <a:r>
              <a:rPr b="1" lang="fr-SN"/>
              <a:t>Remarque : </a:t>
            </a:r>
            <a:r>
              <a:rPr lang="fr-SN"/>
              <a:t>Pour un enregistrement audio, le microphone de votre appareil doit être activé.</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6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Enregistrement audio</a:t>
            </a:r>
            <a:endParaRPr/>
          </a:p>
        </p:txBody>
      </p:sp>
      <p:sp>
        <p:nvSpPr>
          <p:cNvPr id="487" name="Google Shape;487;p6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4"/>
            </a:pPr>
            <a:r>
              <a:rPr lang="fr-SN"/>
              <a:t>Pour vérifier votre enregistrement, sélectionnez </a:t>
            </a:r>
            <a:r>
              <a:rPr b="1" lang="fr-SN"/>
              <a:t>Arrêt</a:t>
            </a:r>
            <a:r>
              <a:rPr lang="fr-SN"/>
              <a:t>, puis </a:t>
            </a:r>
            <a:r>
              <a:rPr b="1" lang="fr-SN"/>
              <a:t>Lecture</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startAt="4"/>
            </a:pPr>
            <a:r>
              <a:rPr lang="fr-SN"/>
              <a:t>Sélectionnez </a:t>
            </a:r>
            <a:r>
              <a:rPr b="1" lang="fr-SN"/>
              <a:t>Enregistrer</a:t>
            </a:r>
            <a:r>
              <a:rPr lang="fr-SN"/>
              <a:t> pour réenregistrer votre clip, ou </a:t>
            </a:r>
            <a:r>
              <a:rPr b="1" lang="fr-SN"/>
              <a:t>OK</a:t>
            </a:r>
            <a:r>
              <a:rPr lang="fr-SN"/>
              <a:t> si vous êtes satisfait.</a:t>
            </a:r>
            <a:endParaRPr/>
          </a:p>
          <a:p>
            <a:pPr indent="-514350" lvl="0" marL="514350" rtl="0" algn="l">
              <a:lnSpc>
                <a:spcPct val="90000"/>
              </a:lnSpc>
              <a:spcBef>
                <a:spcPts val="1000"/>
              </a:spcBef>
              <a:spcAft>
                <a:spcPts val="0"/>
              </a:spcAft>
              <a:buClr>
                <a:schemeClr val="dk1"/>
              </a:buClr>
              <a:buSzPts val="2800"/>
              <a:buFont typeface="Calibri"/>
              <a:buAutoNum type="arabicPeriod" startAt="4"/>
            </a:pPr>
            <a:r>
              <a:rPr lang="fr-SN"/>
              <a:t>Pour déplacer votre clip, sélectionnez et faites glisser l’icône d’audio vers l’emplacement souhaité de la diapositive.</a:t>
            </a:r>
            <a:endParaRPr/>
          </a:p>
          <a:p>
            <a:pPr indent="0" lvl="0" marL="0" rtl="0" algn="l">
              <a:lnSpc>
                <a:spcPct val="90000"/>
              </a:lnSpc>
              <a:spcBef>
                <a:spcPts val="1000"/>
              </a:spcBef>
              <a:spcAft>
                <a:spcPts val="0"/>
              </a:spcAft>
              <a:buClr>
                <a:schemeClr val="dk1"/>
              </a:buClr>
              <a:buSzPts val="2800"/>
              <a:buNone/>
            </a:pPr>
            <a:r>
              <a:rPr lang="fr-SN"/>
              <a:t>Si vous utilisez plusieurs fichiers audio par diapositive, nous vous recommandons de placer l’icône d’audio au même endroit sur une diapositive afin de pouvoir la retrouver facilement.</a:t>
            </a:r>
            <a:endParaRPr/>
          </a:p>
          <a:p>
            <a:pPr indent="-514350" lvl="0" marL="514350" rtl="0" algn="l">
              <a:lnSpc>
                <a:spcPct val="90000"/>
              </a:lnSpc>
              <a:spcBef>
                <a:spcPts val="1000"/>
              </a:spcBef>
              <a:spcAft>
                <a:spcPts val="0"/>
              </a:spcAft>
              <a:buClr>
                <a:schemeClr val="dk1"/>
              </a:buClr>
              <a:buSzPts val="2800"/>
              <a:buFont typeface="Calibri"/>
              <a:buAutoNum type="arabicPeriod" startAt="7"/>
            </a:pPr>
            <a:r>
              <a:rPr lang="fr-SN"/>
              <a:t>Sélectionnez </a:t>
            </a:r>
            <a:r>
              <a:rPr b="1" lang="fr-SN"/>
              <a:t>Lire</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6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Supprimer un son</a:t>
            </a:r>
            <a:endParaRPr/>
          </a:p>
        </p:txBody>
      </p:sp>
      <p:sp>
        <p:nvSpPr>
          <p:cNvPr id="493" name="Google Shape;493;p6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Pour supprimer un clip audio, sélectionnez l’icône d’audio sur la diapositive, puis appuyez sur Supprimer</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Créer une présentation</a:t>
            </a:r>
            <a:endParaRPr/>
          </a:p>
        </p:txBody>
      </p:sp>
      <p:sp>
        <p:nvSpPr>
          <p:cNvPr id="123" name="Google Shape;123;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85000" lnSpcReduction="20000"/>
          </a:bodyPr>
          <a:lstStyle/>
          <a:p>
            <a:pPr indent="-514350" lvl="0" marL="514350" rtl="0" algn="l">
              <a:lnSpc>
                <a:spcPct val="90000"/>
              </a:lnSpc>
              <a:spcBef>
                <a:spcPts val="0"/>
              </a:spcBef>
              <a:spcAft>
                <a:spcPts val="0"/>
              </a:spcAft>
              <a:buClr>
                <a:schemeClr val="dk1"/>
              </a:buClr>
              <a:buSzPct val="100000"/>
              <a:buFont typeface="Calibri"/>
              <a:buAutoNum type="arabicPeriod"/>
            </a:pPr>
            <a:r>
              <a:rPr lang="fr-SN"/>
              <a:t>Ouvrez PowerPoint.</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le volet gauche, sélectionnez </a:t>
            </a:r>
            <a:r>
              <a:rPr b="1" lang="fr-SN"/>
              <a:t>Nouveau.</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une option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Pour créer une présentation à partir de zéro, sélectionnez </a:t>
            </a:r>
            <a:r>
              <a:rPr b="1" lang="fr-SN"/>
              <a:t>Nouvelle présentation.</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Pour utiliser une conception pré préparé, sélectionnez l’un des modèles.</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Pour consulter des conseils d’PowerPoint' utiliser, sélectionnez Visite </a:t>
            </a:r>
            <a:r>
              <a:rPr b="1" lang="fr-SN"/>
              <a:t>guidée, </a:t>
            </a:r>
            <a:r>
              <a:rPr lang="fr-SN"/>
              <a:t>puis </a:t>
            </a:r>
            <a:r>
              <a:rPr b="1" lang="fr-SN"/>
              <a:t>Créer.</a:t>
            </a:r>
            <a:endParaRPr/>
          </a:p>
          <a:p>
            <a:pPr indent="-77470" lvl="0" marL="228600" rtl="0" algn="l">
              <a:lnSpc>
                <a:spcPct val="90000"/>
              </a:lnSpc>
              <a:spcBef>
                <a:spcPts val="1000"/>
              </a:spcBef>
              <a:spcAft>
                <a:spcPts val="0"/>
              </a:spcAft>
              <a:buClr>
                <a:schemeClr val="dk1"/>
              </a:buClr>
              <a:buSzPct val="100000"/>
              <a:buNone/>
            </a:pPr>
            <a:r>
              <a:t/>
            </a:r>
            <a:endParaRPr/>
          </a:p>
        </p:txBody>
      </p:sp>
      <p:pic>
        <p:nvPicPr>
          <p:cNvPr id="124" name="Google Shape;124;p7"/>
          <p:cNvPicPr preferRelativeResize="0"/>
          <p:nvPr>
            <p:ph idx="2" type="body"/>
          </p:nvPr>
        </p:nvPicPr>
        <p:blipFill rotWithShape="1">
          <a:blip r:embed="rId3">
            <a:alphaModFix/>
          </a:blip>
          <a:srcRect b="0" l="0" r="0" t="0"/>
          <a:stretch/>
        </p:blipFill>
        <p:spPr>
          <a:xfrm>
            <a:off x="6172200" y="1839316"/>
            <a:ext cx="5181600" cy="432395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8"/>
          <p:cNvSpPr txBox="1"/>
          <p:nvPr>
            <p:ph type="title"/>
          </p:nvPr>
        </p:nvSpPr>
        <p:spPr>
          <a:xfrm>
            <a:off x="568569" y="3215480"/>
            <a:ext cx="3159369"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Préparation de l’interface </a:t>
            </a:r>
            <a:endParaRPr/>
          </a:p>
        </p:txBody>
      </p:sp>
      <p:pic>
        <p:nvPicPr>
          <p:cNvPr id="130" name="Google Shape;130;p8"/>
          <p:cNvPicPr preferRelativeResize="0"/>
          <p:nvPr>
            <p:ph idx="1" type="body"/>
          </p:nvPr>
        </p:nvPicPr>
        <p:blipFill rotWithShape="1">
          <a:blip r:embed="rId3">
            <a:alphaModFix/>
          </a:blip>
          <a:srcRect b="0" l="0" r="0" t="0"/>
          <a:stretch/>
        </p:blipFill>
        <p:spPr>
          <a:xfrm>
            <a:off x="3821722" y="966787"/>
            <a:ext cx="7939379" cy="49244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Ajouter une diapositive</a:t>
            </a:r>
            <a:endParaRPr/>
          </a:p>
        </p:txBody>
      </p:sp>
      <p:sp>
        <p:nvSpPr>
          <p:cNvPr id="136" name="Google Shape;136;p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lnSpcReduction="20000"/>
          </a:bodyPr>
          <a:lstStyle/>
          <a:p>
            <a:pPr indent="-514350" lvl="0" marL="514350" rtl="0" algn="l">
              <a:lnSpc>
                <a:spcPct val="90000"/>
              </a:lnSpc>
              <a:spcBef>
                <a:spcPts val="0"/>
              </a:spcBef>
              <a:spcAft>
                <a:spcPts val="0"/>
              </a:spcAft>
              <a:buClr>
                <a:schemeClr val="dk1"/>
              </a:buClr>
              <a:buSzPct val="100000"/>
              <a:buFont typeface="Calibri"/>
              <a:buAutoNum type="arabicPeriod"/>
            </a:pPr>
            <a:r>
              <a:rPr lang="fr-SN"/>
              <a:t>Dans les miniatures du volet gauche, sélectionnez la diapositive que vous voulez faire suivre à votre nouvelle diapositive.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a:t>
            </a:r>
            <a:r>
              <a:rPr b="1" lang="fr-SN"/>
              <a:t>l’onglet</a:t>
            </a:r>
            <a:r>
              <a:rPr lang="fr-SN"/>
              <a:t> Accueil, dans la section </a:t>
            </a:r>
            <a:r>
              <a:rPr b="1" lang="fr-SN"/>
              <a:t>Diapositives, sélectionnez Nouvelle diapositive.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la section </a:t>
            </a:r>
            <a:r>
              <a:rPr b="1" lang="fr-SN"/>
              <a:t>Diapositives, sélectionnez Disposition, </a:t>
            </a:r>
            <a:r>
              <a:rPr lang="fr-SN"/>
              <a:t>puis sélectionnez la disposition de votre choix dans le menu.</a:t>
            </a:r>
            <a:endParaRPr/>
          </a:p>
          <a:p>
            <a:pPr indent="-349885" lvl="0" marL="514350" rtl="0" algn="l">
              <a:lnSpc>
                <a:spcPct val="90000"/>
              </a:lnSpc>
              <a:spcBef>
                <a:spcPts val="1000"/>
              </a:spcBef>
              <a:spcAft>
                <a:spcPts val="0"/>
              </a:spcAft>
              <a:buClr>
                <a:schemeClr val="dk1"/>
              </a:buClr>
              <a:buSzPct val="100000"/>
              <a:buFont typeface="Calibri"/>
              <a:buNone/>
            </a:pPr>
            <a:r>
              <a:t/>
            </a:r>
            <a:endParaRPr/>
          </a:p>
        </p:txBody>
      </p:sp>
      <p:pic>
        <p:nvPicPr>
          <p:cNvPr id="137" name="Google Shape;137;p9"/>
          <p:cNvPicPr preferRelativeResize="0"/>
          <p:nvPr>
            <p:ph idx="2" type="body"/>
          </p:nvPr>
        </p:nvPicPr>
        <p:blipFill rotWithShape="1">
          <a:blip r:embed="rId3">
            <a:alphaModFix/>
          </a:blip>
          <a:srcRect b="0" l="0" r="0" t="0"/>
          <a:stretch/>
        </p:blipFill>
        <p:spPr>
          <a:xfrm>
            <a:off x="6172200" y="2195727"/>
            <a:ext cx="5181600" cy="361113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2022-06-29T11:26:41Z</dcterms:created>
  <dc:creator>Microsoft Office User</dc:creator>
</cp:coreProperties>
</file>